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39"/>
  </p:notesMasterIdLst>
  <p:handoutMasterIdLst>
    <p:handoutMasterId r:id="rId40"/>
  </p:handoutMasterIdLst>
  <p:sldIdLst>
    <p:sldId id="257" r:id="rId3"/>
    <p:sldId id="258" r:id="rId4"/>
    <p:sldId id="262" r:id="rId5"/>
    <p:sldId id="270" r:id="rId6"/>
    <p:sldId id="301" r:id="rId7"/>
    <p:sldId id="303" r:id="rId8"/>
    <p:sldId id="308" r:id="rId9"/>
    <p:sldId id="329" r:id="rId10"/>
    <p:sldId id="328" r:id="rId11"/>
    <p:sldId id="306" r:id="rId12"/>
    <p:sldId id="307" r:id="rId13"/>
    <p:sldId id="309"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2" r:id="rId27"/>
    <p:sldId id="323" r:id="rId28"/>
    <p:sldId id="324" r:id="rId29"/>
    <p:sldId id="325" r:id="rId30"/>
    <p:sldId id="326" r:id="rId31"/>
    <p:sldId id="327" r:id="rId32"/>
    <p:sldId id="281" r:id="rId33"/>
    <p:sldId id="282" r:id="rId34"/>
    <p:sldId id="272" r:id="rId35"/>
    <p:sldId id="274" r:id="rId36"/>
    <p:sldId id="273" r:id="rId37"/>
    <p:sldId id="263"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71BA1E-FCED-431B-B8C1-C74738842FA5}" v="86" dt="2025-05-11T06:47:54.04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9" d="100"/>
          <a:sy n="89" d="100"/>
        </p:scale>
        <p:origin x="456" y="86"/>
      </p:cViewPr>
      <p:guideLst/>
    </p:cSldViewPr>
  </p:slideViewPr>
  <p:notesTextViewPr>
    <p:cViewPr>
      <p:scale>
        <a:sx n="1" d="1"/>
        <a:sy n="1" d="1"/>
      </p:scale>
      <p:origin x="0" y="0"/>
    </p:cViewPr>
  </p:notesTextViewPr>
  <p:notesViewPr>
    <p:cSldViewPr snapToGrid="0" showGuides="1">
      <p:cViewPr varScale="1">
        <p:scale>
          <a:sx n="95" d="100"/>
          <a:sy n="95" d="100"/>
        </p:scale>
        <p:origin x="2724"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0" Type="http://schemas.openxmlformats.org/officeDocument/2006/relationships/slide" Target="slides/slide18.xml"/><Relationship Id="rId4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3D5444-F62C-42C3-A75A-D9DBA807730F}" type="datetimeFigureOut">
              <a:rPr lang="en-US" smtClean="0"/>
              <a:t>5/11/2025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4A4F617-7A30-41D4-AB86-5D833C98E18B}" type="slidenum">
              <a:rPr lang="en-US" smtClean="0"/>
              <a:t>‹#›</a:t>
            </a:fld>
            <a:endParaRPr lang="en-US"/>
          </a:p>
        </p:txBody>
      </p:sp>
    </p:spTree>
    <p:extLst>
      <p:ext uri="{BB962C8B-B14F-4D97-AF65-F5344CB8AC3E}">
        <p14:creationId xmlns:p14="http://schemas.microsoft.com/office/powerpoint/2010/main" val="99462481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CAA1FA-7B6A-47D2-8D61-F225D71B51FF}" type="datetimeFigureOut">
              <a:rPr lang="en-US" smtClean="0"/>
              <a:t>5/11/2025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A179D-2D27-49E2-B022-8EDDA2EFE682}" type="slidenum">
              <a:rPr lang="en-US" smtClean="0"/>
              <a:t>‹#›</a:t>
            </a:fld>
            <a:endParaRPr lang="en-US"/>
          </a:p>
        </p:txBody>
      </p:sp>
    </p:spTree>
    <p:extLst>
      <p:ext uri="{BB962C8B-B14F-4D97-AF65-F5344CB8AC3E}">
        <p14:creationId xmlns:p14="http://schemas.microsoft.com/office/powerpoint/2010/main" val="117460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Freeform 11"/>
          <p:cNvSpPr>
            <a:spLocks noChangeArrowheads="1"/>
          </p:cNvSpPr>
          <p:nvPr/>
        </p:nvSpPr>
        <p:spPr bwMode="white">
          <a:xfrm>
            <a:off x="8429022" y="0"/>
            <a:ext cx="3762978" cy="6858000"/>
          </a:xfrm>
          <a:custGeom>
            <a:avLst/>
            <a:gdLst>
              <a:gd name="connsiteX0" fmla="*/ 0 w 3762978"/>
              <a:gd name="connsiteY0" fmla="*/ 0 h 6858000"/>
              <a:gd name="connsiteX1" fmla="*/ 3762978 w 3762978"/>
              <a:gd name="connsiteY1" fmla="*/ 0 h 6858000"/>
              <a:gd name="connsiteX2" fmla="*/ 3762978 w 3762978"/>
              <a:gd name="connsiteY2" fmla="*/ 6858000 h 6858000"/>
              <a:gd name="connsiteX3" fmla="*/ 338667 w 3762978"/>
              <a:gd name="connsiteY3" fmla="*/ 6858000 h 6858000"/>
              <a:gd name="connsiteX4" fmla="*/ 1189567 w 3762978"/>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2978" h="6858000">
                <a:moveTo>
                  <a:pt x="0" y="0"/>
                </a:moveTo>
                <a:lnTo>
                  <a:pt x="3762978" y="0"/>
                </a:lnTo>
                <a:lnTo>
                  <a:pt x="3762978" y="6858000"/>
                </a:lnTo>
                <a:lnTo>
                  <a:pt x="338667" y="6858000"/>
                </a:lnTo>
                <a:lnTo>
                  <a:pt x="1189567" y="4337050"/>
                </a:lnTo>
                <a:close/>
              </a:path>
            </a:pathLst>
          </a:custGeom>
          <a:solidFill>
            <a:schemeClr val="tx1"/>
          </a:solidFill>
          <a:ln>
            <a:noFill/>
          </a:ln>
        </p:spPr>
        <p:txBody>
          <a:bodyPr vert="horz" wrap="square" lIns="91440" tIns="45720" rIns="91440" bIns="45720" numCol="1" anchor="t" anchorCtr="0" compatLnSpc="1">
            <a:prstTxWarp prst="textNoShape">
              <a:avLst/>
            </a:prstTxWarp>
            <a:noAutofit/>
          </a:bodyPr>
          <a:lstStyle/>
          <a:p>
            <a:endParaRPr lang="en-US" sz="1800"/>
          </a:p>
        </p:txBody>
      </p:sp>
      <p:sp>
        <p:nvSpPr>
          <p:cNvPr id="7" name="Freeform 6"/>
          <p:cNvSpPr>
            <a:spLocks/>
          </p:cNvSpPr>
          <p:nvPr/>
        </p:nvSpPr>
        <p:spPr bwMode="auto">
          <a:xfrm>
            <a:off x="8145385"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pPr lvl="0"/>
            <a:endParaRPr lang="en-US" sz="1800"/>
          </a:p>
        </p:txBody>
      </p:sp>
      <p:sp>
        <p:nvSpPr>
          <p:cNvPr id="8" name="Freeform 7"/>
          <p:cNvSpPr>
            <a:spLocks/>
          </p:cNvSpPr>
          <p:nvPr/>
        </p:nvSpPr>
        <p:spPr bwMode="auto">
          <a:xfrm>
            <a:off x="7950653"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0" y="1873584"/>
            <a:ext cx="640080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5400" y="4572000"/>
            <a:ext cx="6400800" cy="1600200"/>
          </a:xfrm>
        </p:spPr>
        <p:txBody>
          <a:bodyPr/>
          <a:lstStyle>
            <a:lvl1pPr marL="0" indent="0" algn="l">
              <a:spcBef>
                <a:spcPts val="120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5125859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4724400" y="1828801"/>
            <a:ext cx="6172200" cy="4343400"/>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9A3335-6331-4872-A8B7-ECD55539F4D0}" type="datetimeFigureOut">
              <a:rPr lang="en-US" smtClean="0"/>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675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Two Pictures with Captions">
    <p:spTree>
      <p:nvGrpSpPr>
        <p:cNvPr id="1" name=""/>
        <p:cNvGrpSpPr/>
        <p:nvPr/>
      </p:nvGrpSpPr>
      <p:grpSpPr>
        <a:xfrm>
          <a:off x="0" y="0"/>
          <a:ext cx="0" cy="0"/>
          <a:chOff x="0" y="0"/>
          <a:chExt cx="0" cy="0"/>
        </a:xfrm>
      </p:grpSpPr>
      <p:sp>
        <p:nvSpPr>
          <p:cNvPr id="9" name="Rectangle 8"/>
          <p:cNvSpPr/>
          <p:nvPr/>
        </p:nvSpPr>
        <p:spPr>
          <a:xfrm>
            <a:off x="1295400"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95400" y="255134"/>
            <a:ext cx="9601200" cy="1036850"/>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1371273"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9A3335-6331-4872-A8B7-ECD55539F4D0}" type="datetimeFigureOut">
              <a:rPr lang="en-US" smtClean="0"/>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
        <p:nvSpPr>
          <p:cNvPr id="10" name="Rectangle 9"/>
          <p:cNvSpPr/>
          <p:nvPr/>
        </p:nvSpPr>
        <p:spPr>
          <a:xfrm>
            <a:off x="6324599" y="5257800"/>
            <a:ext cx="4572000" cy="914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295400"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2" name="Rectangle 11"/>
          <p:cNvSpPr/>
          <p:nvPr/>
        </p:nvSpPr>
        <p:spPr>
          <a:xfrm>
            <a:off x="6324599" y="5257800"/>
            <a:ext cx="4572000" cy="548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Text Placeholder 3"/>
          <p:cNvSpPr>
            <a:spLocks noGrp="1"/>
          </p:cNvSpPr>
          <p:nvPr>
            <p:ph type="body" sz="half" idx="14"/>
          </p:nvPr>
        </p:nvSpPr>
        <p:spPr>
          <a:xfrm>
            <a:off x="6412954" y="5333098"/>
            <a:ext cx="4420252" cy="839102"/>
          </a:xfrm>
        </p:spPr>
        <p:txBody>
          <a:bodyPr anchor="t">
            <a:normAutofit/>
          </a:bodyPr>
          <a:lstStyle>
            <a:lvl1pPr marL="0" indent="0">
              <a:spcBef>
                <a:spcPts val="0"/>
              </a:spcBef>
              <a:buNone/>
              <a:defRPr sz="18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p:cNvSpPr>
            <a:spLocks noGrp="1"/>
          </p:cNvSpPr>
          <p:nvPr>
            <p:ph type="pic" idx="1"/>
          </p:nvPr>
        </p:nvSpPr>
        <p:spPr>
          <a:xfrm>
            <a:off x="12954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8" name="Picture Placeholder 2"/>
          <p:cNvSpPr>
            <a:spLocks noGrp="1"/>
          </p:cNvSpPr>
          <p:nvPr>
            <p:ph type="pic" idx="13"/>
          </p:nvPr>
        </p:nvSpPr>
        <p:spPr>
          <a:xfrm>
            <a:off x="6324600" y="1828801"/>
            <a:ext cx="4572000" cy="3428999"/>
          </a:xfrm>
        </p:spPr>
        <p:txBody>
          <a:bodyPr tIns="27432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944010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9A3335-6331-4872-A8B7-ECD55539F4D0}" type="datetimeFigureOut">
              <a:rPr lang="en-US" smtClean="0"/>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09294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white">
          <a:xfrm rot="5400000">
            <a:off x="7562850" y="2228850"/>
            <a:ext cx="6858000" cy="24003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rot="5400000">
            <a:off x="6331230" y="3387909"/>
            <a:ext cx="6858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rot="5400000">
            <a:off x="6251613" y="3387909"/>
            <a:ext cx="6858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9871318" y="685800"/>
            <a:ext cx="1033272" cy="5486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400" y="685800"/>
            <a:ext cx="7976754"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9A3335-6331-4872-A8B7-ECD55539F4D0}" type="datetimeFigureOut">
              <a:rPr lang="en-US" smtClean="0"/>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1804110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79A3335-6331-4872-A8B7-ECD55539F4D0}" type="datetimeFigureOut">
              <a:rPr lang="en-US" smtClean="0"/>
              <a:t>5/11/2025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96182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with Picture">
    <p:spTree>
      <p:nvGrpSpPr>
        <p:cNvPr id="1" name=""/>
        <p:cNvGrpSpPr/>
        <p:nvPr/>
      </p:nvGrpSpPr>
      <p:grpSpPr>
        <a:xfrm>
          <a:off x="0" y="0"/>
          <a:ext cx="0" cy="0"/>
          <a:chOff x="0" y="0"/>
          <a:chExt cx="0" cy="0"/>
        </a:xfrm>
      </p:grpSpPr>
      <p:sp>
        <p:nvSpPr>
          <p:cNvPr id="10" name="Rectangle 5"/>
          <p:cNvSpPr>
            <a:spLocks noChangeArrowheads="1"/>
          </p:cNvSpPr>
          <p:nvPr/>
        </p:nvSpPr>
        <p:spPr bwMode="white">
          <a:xfrm>
            <a:off x="6540503" y="0"/>
            <a:ext cx="5651496" cy="6858000"/>
          </a:xfrm>
          <a:custGeom>
            <a:avLst/>
            <a:gdLst/>
            <a:ahLst/>
            <a:cxnLst/>
            <a:rect l="l" t="t" r="r" b="b"/>
            <a:pathLst>
              <a:path w="4238622" h="6858000">
                <a:moveTo>
                  <a:pt x="0" y="0"/>
                </a:moveTo>
                <a:lnTo>
                  <a:pt x="4086222" y="0"/>
                </a:lnTo>
                <a:lnTo>
                  <a:pt x="4237035" y="0"/>
                </a:lnTo>
                <a:lnTo>
                  <a:pt x="4238622" y="0"/>
                </a:lnTo>
                <a:lnTo>
                  <a:pt x="4238622" y="6858000"/>
                </a:lnTo>
                <a:lnTo>
                  <a:pt x="4237035" y="6858000"/>
                </a:lnTo>
                <a:lnTo>
                  <a:pt x="4086222"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11" name="Freeform 6"/>
          <p:cNvSpPr>
            <a:spLocks/>
          </p:cNvSpPr>
          <p:nvPr/>
        </p:nvSpPr>
        <p:spPr bwMode="auto">
          <a:xfrm>
            <a:off x="6256868"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2" name="Freeform 7"/>
          <p:cNvSpPr>
            <a:spLocks/>
          </p:cNvSpPr>
          <p:nvPr/>
        </p:nvSpPr>
        <p:spPr bwMode="auto">
          <a:xfrm>
            <a:off x="6062136" y="0"/>
            <a:ext cx="1528232" cy="6858000"/>
          </a:xfrm>
          <a:custGeom>
            <a:avLst/>
            <a:gdLst/>
            <a:ahLst/>
            <a:cxnLst/>
            <a:rect l="l" t="t" r="r" b="b"/>
            <a:pathLst>
              <a:path w="1146174" h="6858000">
                <a:moveTo>
                  <a:pt x="0" y="0"/>
                </a:moveTo>
                <a:lnTo>
                  <a:pt x="253999" y="0"/>
                </a:lnTo>
                <a:lnTo>
                  <a:pt x="1146174" y="4337050"/>
                </a:lnTo>
                <a:lnTo>
                  <a:pt x="511174" y="6858000"/>
                </a:lnTo>
                <a:lnTo>
                  <a:pt x="254000" y="6858000"/>
                </a:lnTo>
                <a:lnTo>
                  <a:pt x="892175" y="4337050"/>
                </a:lnTo>
                <a:close/>
              </a:path>
            </a:pathLst>
          </a:custGeom>
          <a:solidFill>
            <a:schemeClr val="accent1"/>
          </a:solidFill>
          <a:ln>
            <a:noFill/>
          </a:ln>
          <a:effectLst>
            <a:innerShdw blurRad="1778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5" name="Picture Placeholder 14"/>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en-US"/>
              <a:t>Click icon to add picture</a:t>
            </a:r>
          </a:p>
        </p:txBody>
      </p:sp>
      <p:sp>
        <p:nvSpPr>
          <p:cNvPr id="16" name="Instructional Text"/>
          <p:cNvSpPr/>
          <p:nvPr/>
        </p:nvSpPr>
        <p:spPr>
          <a:xfrm>
            <a:off x="12344400" y="0"/>
            <a:ext cx="1295400" cy="6858000"/>
          </a:xfrm>
          <a:prstGeom prst="roundRect">
            <a:avLst>
              <a:gd name="adj" fmla="val 9717"/>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sz="1200" b="1" i="1">
                <a:latin typeface="Arial" pitchFamily="34" charset="0"/>
                <a:cs typeface="Arial" pitchFamily="34" charset="0"/>
              </a:rPr>
              <a:t>NOTE:</a:t>
            </a:r>
          </a:p>
          <a:p>
            <a:r>
              <a:rPr sz="1200" i="1">
                <a:latin typeface="Arial" pitchFamily="34" charset="0"/>
                <a:cs typeface="Arial" pitchFamily="34" charset="0"/>
              </a:rPr>
              <a:t>To change the  image on this slide, select the picture and delete it. Then click the Pictures icon in the placeholder to insert your own image.</a:t>
            </a:r>
          </a:p>
        </p:txBody>
      </p:sp>
    </p:spTree>
    <p:extLst>
      <p:ext uri="{BB962C8B-B14F-4D97-AF65-F5344CB8AC3E}">
        <p14:creationId xmlns:p14="http://schemas.microsoft.com/office/powerpoint/2010/main" val="24028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5"/>
          <p:cNvSpPr>
            <a:spLocks noChangeArrowheads="1"/>
          </p:cNvSpPr>
          <p:nvPr/>
        </p:nvSpPr>
        <p:spPr bwMode="white">
          <a:xfrm>
            <a:off x="9622368" y="0"/>
            <a:ext cx="2569632" cy="6858000"/>
          </a:xfrm>
          <a:custGeom>
            <a:avLst/>
            <a:gdLst/>
            <a:ahLst/>
            <a:cxnLst/>
            <a:rect l="l" t="t" r="r" b="b"/>
            <a:pathLst>
              <a:path w="1927224" h="6858000">
                <a:moveTo>
                  <a:pt x="0" y="0"/>
                </a:moveTo>
                <a:lnTo>
                  <a:pt x="1927224" y="0"/>
                </a:lnTo>
                <a:lnTo>
                  <a:pt x="1927224" y="6858000"/>
                </a:lnTo>
                <a:lnTo>
                  <a:pt x="254000" y="6858000"/>
                </a:lnTo>
                <a:lnTo>
                  <a:pt x="892175" y="43370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sz="1800"/>
          </a:p>
        </p:txBody>
      </p:sp>
      <p:sp>
        <p:nvSpPr>
          <p:cNvPr id="8" name="Freeform 6"/>
          <p:cNvSpPr>
            <a:spLocks/>
          </p:cNvSpPr>
          <p:nvPr/>
        </p:nvSpPr>
        <p:spPr bwMode="auto">
          <a:xfrm>
            <a:off x="9237132" y="0"/>
            <a:ext cx="1672169" cy="6858000"/>
          </a:xfrm>
          <a:custGeom>
            <a:avLst/>
            <a:gdLst/>
            <a:ahLst/>
            <a:cxnLst/>
            <a:rect l="l" t="t" r="r" b="b"/>
            <a:pathLst>
              <a:path w="1254127" h="6858000">
                <a:moveTo>
                  <a:pt x="0" y="0"/>
                </a:moveTo>
                <a:lnTo>
                  <a:pt x="365127" y="0"/>
                </a:lnTo>
                <a:lnTo>
                  <a:pt x="1254127" y="4337050"/>
                </a:lnTo>
                <a:lnTo>
                  <a:pt x="619127" y="6858000"/>
                </a:lnTo>
                <a:lnTo>
                  <a:pt x="257175" y="6858000"/>
                </a:lnTo>
                <a:lnTo>
                  <a:pt x="892175" y="4337050"/>
                </a:lnTo>
                <a:close/>
              </a:path>
            </a:pathLst>
          </a:custGeom>
          <a:solidFill>
            <a:schemeClr val="accent2"/>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9"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outerShdw blurRad="101600" dist="50800" algn="l" rotWithShape="0">
              <a:prstClr val="black">
                <a:alpha val="25000"/>
              </a:prstClr>
            </a:out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10" name="Freeform 7"/>
          <p:cNvSpPr>
            <a:spLocks/>
          </p:cNvSpPr>
          <p:nvPr/>
        </p:nvSpPr>
        <p:spPr bwMode="auto">
          <a:xfrm>
            <a:off x="9173633" y="0"/>
            <a:ext cx="1460499" cy="6858000"/>
          </a:xfrm>
          <a:custGeom>
            <a:avLst/>
            <a:gdLst/>
            <a:ahLst/>
            <a:cxnLst/>
            <a:rect l="l" t="t" r="r" b="b"/>
            <a:pathLst>
              <a:path w="1095374" h="6858000">
                <a:moveTo>
                  <a:pt x="0" y="0"/>
                </a:moveTo>
                <a:lnTo>
                  <a:pt x="203199" y="0"/>
                </a:lnTo>
                <a:lnTo>
                  <a:pt x="1095374" y="4337050"/>
                </a:lnTo>
                <a:lnTo>
                  <a:pt x="460374" y="6858000"/>
                </a:lnTo>
                <a:lnTo>
                  <a:pt x="257175" y="6858000"/>
                </a:lnTo>
                <a:lnTo>
                  <a:pt x="892175" y="4337050"/>
                </a:lnTo>
                <a:close/>
              </a:path>
            </a:pathLst>
          </a:custGeom>
          <a:solidFill>
            <a:schemeClr val="accent1"/>
          </a:solidFill>
          <a:ln>
            <a:noFill/>
          </a:ln>
          <a:effectLst>
            <a:innerShdw blurRad="63500" dist="50800" dir="10800000">
              <a:prstClr val="black">
                <a:alpha val="50000"/>
              </a:prstClr>
            </a:innerShdw>
          </a:effectLst>
        </p:spPr>
        <p:txBody>
          <a:bodyPr vert="horz" wrap="square" lIns="91440" tIns="45720" rIns="91440" bIns="45720" numCol="1" anchor="t" anchorCtr="0" compatLnSpc="1">
            <a:prstTxWarp prst="textNoShape">
              <a:avLst/>
            </a:prstTxWarp>
          </a:bodyPr>
          <a:lstStyle/>
          <a:p>
            <a:pPr lvl="0"/>
            <a:endParaRPr lang="en-US" sz="1800"/>
          </a:p>
        </p:txBody>
      </p:sp>
      <p:sp>
        <p:nvSpPr>
          <p:cNvPr id="2" name="Title 1"/>
          <p:cNvSpPr>
            <a:spLocks noGrp="1"/>
          </p:cNvSpPr>
          <p:nvPr>
            <p:ph type="title"/>
          </p:nvPr>
        </p:nvSpPr>
        <p:spPr>
          <a:xfrm>
            <a:off x="1295398" y="2914650"/>
            <a:ext cx="8046720" cy="1557338"/>
          </a:xfrm>
        </p:spPr>
        <p:txBody>
          <a:bodyPr anchor="b">
            <a:normAutofit/>
          </a:bodyPr>
          <a:lstStyle>
            <a:lvl1pPr>
              <a:defRPr sz="320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398" y="4589463"/>
            <a:ext cx="8046718" cy="1011237"/>
          </a:xfrm>
        </p:spPr>
        <p:txBody>
          <a:bodyPr/>
          <a:lstStyle>
            <a:lvl1pPr marL="0" indent="0">
              <a:spcBef>
                <a:spcPts val="120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519642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8799"/>
            <a:ext cx="4572000" cy="43434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79A3335-6331-4872-A8B7-ECD55539F4D0}" type="datetimeFigureOut">
              <a:rPr lang="en-US" smtClean="0"/>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44820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95400" y="255134"/>
            <a:ext cx="9601200" cy="1036850"/>
          </a:xfrm>
        </p:spPr>
        <p:txBody>
          <a:bodyPr/>
          <a:lstStyle/>
          <a:p>
            <a:r>
              <a:rPr lang="en-US"/>
              <a:t>Click to edit Master title style</a:t>
            </a:r>
          </a:p>
        </p:txBody>
      </p:sp>
      <p:sp>
        <p:nvSpPr>
          <p:cNvPr id="3" name="Text Placeholder 2"/>
          <p:cNvSpPr>
            <a:spLocks noGrp="1"/>
          </p:cNvSpPr>
          <p:nvPr>
            <p:ph type="body" idx="1"/>
          </p:nvPr>
        </p:nvSpPr>
        <p:spPr>
          <a:xfrm>
            <a:off x="1295400" y="1828800"/>
            <a:ext cx="4572000" cy="850392"/>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24600" y="1828800"/>
            <a:ext cx="4572000" cy="847725"/>
          </a:xfrm>
        </p:spPr>
        <p:txBody>
          <a:bodyPr anchor="ctr">
            <a:normAutofit/>
          </a:bodyPr>
          <a:lstStyle>
            <a:lvl1pPr marL="0" indent="0">
              <a:buNone/>
              <a:defRPr sz="2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4600" y="2705100"/>
            <a:ext cx="4572000" cy="3467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9A3335-6331-4872-A8B7-ECD55539F4D0}" type="datetimeFigureOut">
              <a:rPr lang="en-US" smtClean="0"/>
              <a:t>5/11/2025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60236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79A3335-6331-4872-A8B7-ECD55539F4D0}" type="datetimeFigureOut">
              <a:rPr lang="en-US" smtClean="0"/>
              <a:t>5/11/2025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3397337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9A3335-6331-4872-A8B7-ECD55539F4D0}" type="datetimeFigureOut">
              <a:rPr lang="en-US" smtClean="0"/>
              <a:t>5/11/2025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98363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4728209" y="1828800"/>
            <a:ext cx="6126480" cy="43434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5400" y="1828800"/>
            <a:ext cx="3017520" cy="4343400"/>
          </a:xfrm>
        </p:spPr>
        <p:txBody>
          <a:bodyPr anchor="ctr">
            <a:normAutofit/>
          </a:bodyPr>
          <a:lstStyle>
            <a:lvl1pPr marL="0" indent="0">
              <a:spcBef>
                <a:spcPts val="1200"/>
              </a:spcBef>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79A3335-6331-4872-A8B7-ECD55539F4D0}" type="datetimeFigureOut">
              <a:rPr lang="en-US" smtClean="0"/>
              <a:t>5/11/2025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F8E3F6-DE14-48B2-B2BC-6FABA9630FB8}" type="slidenum">
              <a:rPr lang="en-US" smtClean="0"/>
              <a:t>‹#›</a:t>
            </a:fld>
            <a:endParaRPr lang="en-US"/>
          </a:p>
        </p:txBody>
      </p:sp>
    </p:spTree>
    <p:extLst>
      <p:ext uri="{BB962C8B-B14F-4D97-AF65-F5344CB8AC3E}">
        <p14:creationId xmlns:p14="http://schemas.microsoft.com/office/powerpoint/2010/main" val="254763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userDrawn="1"/>
        </p:nvSpPr>
        <p:spPr bwMode="white">
          <a:xfrm>
            <a:off x="0" y="0"/>
            <a:ext cx="12192000"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a:off x="0" y="1371600"/>
            <a:ext cx="12192000" cy="82183"/>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userDrawn="1"/>
        </p:nvSpPr>
        <p:spPr>
          <a:xfrm>
            <a:off x="0" y="1443006"/>
            <a:ext cx="12192000" cy="82183"/>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295400" y="255134"/>
            <a:ext cx="9601200" cy="10368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791449" y="6374999"/>
            <a:ext cx="1480705" cy="274320"/>
          </a:xfrm>
          <a:prstGeom prst="rect">
            <a:avLst/>
          </a:prstGeom>
        </p:spPr>
        <p:txBody>
          <a:bodyPr vert="horz" lIns="91440" tIns="45720" rIns="91440" bIns="45720" rtlCol="0" anchor="ctr"/>
          <a:lstStyle>
            <a:lvl1pPr algn="r">
              <a:defRPr sz="1000">
                <a:solidFill>
                  <a:schemeClr val="tx1"/>
                </a:solidFill>
              </a:defRPr>
            </a:lvl1pPr>
          </a:lstStyle>
          <a:p>
            <a:fld id="{A79A3335-6331-4872-A8B7-ECD55539F4D0}" type="datetimeFigureOut">
              <a:rPr lang="en-US" smtClean="0"/>
              <a:pPr/>
              <a:t>5/11/2025</a:t>
            </a:fld>
            <a:endParaRPr lang="en-US"/>
          </a:p>
        </p:txBody>
      </p:sp>
      <p:sp>
        <p:nvSpPr>
          <p:cNvPr id="5" name="Footer Placeholder 4"/>
          <p:cNvSpPr>
            <a:spLocks noGrp="1"/>
          </p:cNvSpPr>
          <p:nvPr>
            <p:ph type="ftr" sz="quarter" idx="3"/>
          </p:nvPr>
        </p:nvSpPr>
        <p:spPr>
          <a:xfrm>
            <a:off x="1295399" y="6374999"/>
            <a:ext cx="6243203" cy="274320"/>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9525000" y="6374999"/>
            <a:ext cx="1371600" cy="274320"/>
          </a:xfrm>
          <a:prstGeom prst="rect">
            <a:avLst/>
          </a:prstGeom>
        </p:spPr>
        <p:txBody>
          <a:bodyPr vert="horz" lIns="91440" tIns="45720" rIns="91440" bIns="45720" rtlCol="0" anchor="ctr"/>
          <a:lstStyle>
            <a:lvl1pPr algn="r">
              <a:defRPr sz="1000">
                <a:solidFill>
                  <a:schemeClr val="tx1"/>
                </a:solidFill>
              </a:defRPr>
            </a:lvl1pPr>
          </a:lstStyle>
          <a:p>
            <a:fld id="{A7F8E3F6-DE14-48B2-B2BC-6FABA9630FB8}" type="slidenum">
              <a:rPr lang="en-US" smtClean="0"/>
              <a:pPr/>
              <a:t>‹#›</a:t>
            </a:fld>
            <a:endParaRPr lang="en-US"/>
          </a:p>
        </p:txBody>
      </p:sp>
    </p:spTree>
    <p:extLst>
      <p:ext uri="{BB962C8B-B14F-4D97-AF65-F5344CB8AC3E}">
        <p14:creationId xmlns:p14="http://schemas.microsoft.com/office/powerpoint/2010/main" val="259473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61"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bg1"/>
          </a:solidFill>
          <a:latin typeface="+mj-lt"/>
          <a:ea typeface="+mj-ea"/>
          <a:cs typeface="+mj-cs"/>
        </a:defRPr>
      </a:lvl1pPr>
    </p:titleStyle>
    <p:bodyStyle>
      <a:lvl1pPr marL="274320" indent="-274320" algn="l" defTabSz="914400" rtl="0" eaLnBrk="1" latinLnBrk="0" hangingPunct="1">
        <a:lnSpc>
          <a:spcPct val="90000"/>
        </a:lnSpc>
        <a:spcBef>
          <a:spcPts val="1800"/>
        </a:spcBef>
        <a:buFont typeface="Arial" panose="020B0604020202020204" pitchFamily="34" charset="0"/>
        <a:buChar char="•"/>
        <a:defRPr sz="2400" kern="1200">
          <a:solidFill>
            <a:schemeClr val="tx1"/>
          </a:solidFill>
          <a:latin typeface="+mn-lt"/>
          <a:ea typeface="+mn-ea"/>
          <a:cs typeface="+mn-cs"/>
        </a:defRPr>
      </a:lvl1pPr>
      <a:lvl2pPr marL="54864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2pPr>
      <a:lvl3pPr marL="822960" indent="-228600" algn="l" defTabSz="914400" rtl="0" eaLnBrk="1" latinLnBrk="0" hangingPunct="1">
        <a:lnSpc>
          <a:spcPct val="90000"/>
        </a:lnSpc>
        <a:spcBef>
          <a:spcPts val="800"/>
        </a:spcBef>
        <a:buFont typeface="Arial" panose="020B0604020202020204" pitchFamily="34" charset="0"/>
        <a:buChar char="•"/>
        <a:defRPr sz="1800" kern="1200">
          <a:solidFill>
            <a:schemeClr val="tx1"/>
          </a:solidFill>
          <a:latin typeface="+mn-lt"/>
          <a:ea typeface="+mn-ea"/>
          <a:cs typeface="+mn-cs"/>
        </a:defRPr>
      </a:lvl3pPr>
      <a:lvl4pPr marL="1097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4pPr>
      <a:lvl5pPr marL="13258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5pPr>
      <a:lvl6pPr marL="15544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6pPr>
      <a:lvl7pPr marL="17830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7pPr>
      <a:lvl8pPr marL="20116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8pPr>
      <a:lvl9pPr marL="2240280" indent="-228600" algn="l" defTabSz="914400" rtl="0" eaLnBrk="1" latinLnBrk="0" hangingPunct="1">
        <a:lnSpc>
          <a:spcPct val="90000"/>
        </a:lnSpc>
        <a:spcBef>
          <a:spcPts val="8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7"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7.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ITC HOTELS</a:t>
            </a:r>
          </a:p>
        </p:txBody>
      </p:sp>
      <p:sp>
        <p:nvSpPr>
          <p:cNvPr id="3" name="Subtitle 2"/>
          <p:cNvSpPr>
            <a:spLocks noGrp="1"/>
          </p:cNvSpPr>
          <p:nvPr>
            <p:ph type="subTitle" idx="1"/>
          </p:nvPr>
        </p:nvSpPr>
        <p:spPr>
          <a:xfrm>
            <a:off x="103694" y="4864925"/>
            <a:ext cx="6199225" cy="487715"/>
          </a:xfrm>
        </p:spPr>
        <p:txBody>
          <a:bodyPr>
            <a:normAutofit/>
          </a:bodyPr>
          <a:lstStyle/>
          <a:p>
            <a:r>
              <a:rPr lang="en-US" sz="2500" dirty="0">
                <a:solidFill>
                  <a:schemeClr val="tx2"/>
                </a:solidFill>
              </a:rPr>
              <a:t>ITC Hotels Business Performance Analysis</a:t>
            </a:r>
          </a:p>
          <a:p>
            <a:endParaRPr lang="en-US" sz="2500" dirty="0">
              <a:solidFill>
                <a:schemeClr val="tx2"/>
              </a:solidFill>
            </a:endParaRPr>
          </a:p>
          <a:p>
            <a:endParaRPr lang="en-US" sz="2500" dirty="0">
              <a:solidFill>
                <a:schemeClr val="tx2"/>
              </a:solidFill>
            </a:endParaRPr>
          </a:p>
        </p:txBody>
      </p:sp>
      <p:pic>
        <p:nvPicPr>
          <p:cNvPr id="12" name="Picture Placeholder 1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3637" r="23637"/>
          <a:stretch>
            <a:fillRect/>
          </a:stretch>
        </p:blipFill>
        <p:spPr>
          <a:xfrm>
            <a:off x="6743703" y="0"/>
            <a:ext cx="5448297" cy="6858000"/>
          </a:xfr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6184" y="1452105"/>
            <a:ext cx="3945695" cy="2625480"/>
          </a:xfrm>
          <a:prstGeom prst="rect">
            <a:avLst/>
          </a:prstGeom>
        </p:spPr>
      </p:pic>
      <p:sp>
        <p:nvSpPr>
          <p:cNvPr id="4" name="TextBox 3">
            <a:extLst>
              <a:ext uri="{FF2B5EF4-FFF2-40B4-BE49-F238E27FC236}">
                <a16:creationId xmlns:a16="http://schemas.microsoft.com/office/drawing/2014/main" id="{A54EB83A-2F86-CF17-1402-EACC9D2FAE53}"/>
              </a:ext>
            </a:extLst>
          </p:cNvPr>
          <p:cNvSpPr txBox="1"/>
          <p:nvPr/>
        </p:nvSpPr>
        <p:spPr>
          <a:xfrm>
            <a:off x="1069310" y="5768377"/>
            <a:ext cx="3822569" cy="400110"/>
          </a:xfrm>
          <a:prstGeom prst="rect">
            <a:avLst/>
          </a:prstGeom>
          <a:noFill/>
        </p:spPr>
        <p:txBody>
          <a:bodyPr wrap="square" rtlCol="0">
            <a:spAutoFit/>
          </a:bodyPr>
          <a:lstStyle/>
          <a:p>
            <a:r>
              <a:rPr lang="en-US" sz="2000" dirty="0">
                <a:solidFill>
                  <a:schemeClr val="tx2"/>
                </a:solidFill>
              </a:rPr>
              <a:t>Submitted By:-Md Pravez Alam</a:t>
            </a:r>
          </a:p>
        </p:txBody>
      </p:sp>
    </p:spTree>
    <p:extLst>
      <p:ext uri="{BB962C8B-B14F-4D97-AF65-F5344CB8AC3E}">
        <p14:creationId xmlns:p14="http://schemas.microsoft.com/office/powerpoint/2010/main" val="1380595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1480783-50EA-81E5-72EE-422A7A5E03B4}"/>
              </a:ext>
            </a:extLst>
          </p:cNvPr>
          <p:cNvSpPr>
            <a:spLocks noGrp="1"/>
          </p:cNvSpPr>
          <p:nvPr>
            <p:ph type="title"/>
          </p:nvPr>
        </p:nvSpPr>
        <p:spPr>
          <a:xfrm>
            <a:off x="9763870" y="3716763"/>
            <a:ext cx="837881" cy="325175"/>
          </a:xfrm>
        </p:spPr>
        <p:txBody>
          <a:bodyPr>
            <a:normAutofit/>
          </a:bodyPr>
          <a:lstStyle/>
          <a:p>
            <a:endParaRPr lang="en-US" sz="100" dirty="0"/>
          </a:p>
        </p:txBody>
      </p:sp>
      <p:graphicFrame>
        <p:nvGraphicFramePr>
          <p:cNvPr id="3" name="Table 2">
            <a:extLst>
              <a:ext uri="{FF2B5EF4-FFF2-40B4-BE49-F238E27FC236}">
                <a16:creationId xmlns:a16="http://schemas.microsoft.com/office/drawing/2014/main" id="{64036A97-5162-AB68-118F-400992E163F3}"/>
              </a:ext>
            </a:extLst>
          </p:cNvPr>
          <p:cNvGraphicFramePr>
            <a:graphicFrameLocks noGrp="1"/>
          </p:cNvGraphicFramePr>
          <p:nvPr>
            <p:extLst>
              <p:ext uri="{D42A27DB-BD31-4B8C-83A1-F6EECF244321}">
                <p14:modId xmlns:p14="http://schemas.microsoft.com/office/powerpoint/2010/main" val="3608257072"/>
              </p:ext>
            </p:extLst>
          </p:nvPr>
        </p:nvGraphicFramePr>
        <p:xfrm>
          <a:off x="103208" y="1689331"/>
          <a:ext cx="4584539" cy="4211447"/>
        </p:xfrm>
        <a:graphic>
          <a:graphicData uri="http://schemas.openxmlformats.org/drawingml/2006/table">
            <a:tbl>
              <a:tblPr/>
              <a:tblGrid>
                <a:gridCol w="1722368">
                  <a:extLst>
                    <a:ext uri="{9D8B030D-6E8A-4147-A177-3AD203B41FA5}">
                      <a16:colId xmlns:a16="http://schemas.microsoft.com/office/drawing/2014/main" val="3785126946"/>
                    </a:ext>
                  </a:extLst>
                </a:gridCol>
                <a:gridCol w="2862171">
                  <a:extLst>
                    <a:ext uri="{9D8B030D-6E8A-4147-A177-3AD203B41FA5}">
                      <a16:colId xmlns:a16="http://schemas.microsoft.com/office/drawing/2014/main" val="380092203"/>
                    </a:ext>
                  </a:extLst>
                </a:gridCol>
              </a:tblGrid>
              <a:tr h="646337">
                <a:tc>
                  <a:txBody>
                    <a:bodyPr/>
                    <a:lstStyle/>
                    <a:p>
                      <a:pPr algn="l" fontAlgn="ctr">
                        <a:buNone/>
                      </a:pPr>
                      <a:r>
                        <a:rPr lang="en-US" sz="2200" b="0" i="0" u="none" strike="noStrike">
                          <a:solidFill>
                            <a:schemeClr val="accent2"/>
                          </a:solidFill>
                          <a:effectLst/>
                          <a:latin typeface="Arial" panose="020B0604020202020204" pitchFamily="34" charset="0"/>
                        </a:rPr>
                        <a:t>Column</a:t>
                      </a:r>
                    </a:p>
                  </a:txBody>
                  <a:tcPr marL="146895" marR="146895" marT="73447" marB="73447" anchor="ctr">
                    <a:lnL>
                      <a:noFill/>
                    </a:lnL>
                    <a:lnR>
                      <a:noFill/>
                    </a:lnR>
                    <a:lnT>
                      <a:noFill/>
                    </a:lnT>
                    <a:lnB>
                      <a:noFill/>
                    </a:lnB>
                    <a:noFill/>
                  </a:tcPr>
                </a:tc>
                <a:tc>
                  <a:txBody>
                    <a:bodyPr/>
                    <a:lstStyle/>
                    <a:p>
                      <a:pPr algn="l" fontAlgn="ctr">
                        <a:buNone/>
                      </a:pPr>
                      <a:r>
                        <a:rPr lang="en-US" sz="2200" b="0" i="0" u="none" strike="noStrike" dirty="0">
                          <a:solidFill>
                            <a:schemeClr val="accent2"/>
                          </a:solidFill>
                          <a:effectLst/>
                          <a:latin typeface="Arial" panose="020B0604020202020204" pitchFamily="34" charset="0"/>
                        </a:rPr>
                        <a:t>Meaning</a:t>
                      </a:r>
                    </a:p>
                  </a:txBody>
                  <a:tcPr marL="146895" marR="146895" marT="73447" marB="73447" anchor="ctr">
                    <a:lnL>
                      <a:noFill/>
                    </a:lnL>
                    <a:lnR>
                      <a:noFill/>
                    </a:lnR>
                    <a:lnT>
                      <a:noFill/>
                    </a:lnT>
                    <a:lnB>
                      <a:noFill/>
                    </a:lnB>
                    <a:noFill/>
                  </a:tcPr>
                </a:tc>
                <a:extLst>
                  <a:ext uri="{0D108BD9-81ED-4DB2-BD59-A6C34878D82A}">
                    <a16:rowId xmlns:a16="http://schemas.microsoft.com/office/drawing/2014/main" val="3050773162"/>
                  </a:ext>
                </a:extLst>
              </a:tr>
              <a:tr h="1087021">
                <a:tc>
                  <a:txBody>
                    <a:bodyPr/>
                    <a:lstStyle/>
                    <a:p>
                      <a:pPr algn="l" fontAlgn="ctr">
                        <a:buNone/>
                      </a:pPr>
                      <a:r>
                        <a:rPr lang="en-US" sz="1800" b="1" i="0" u="none" strike="noStrike">
                          <a:solidFill>
                            <a:schemeClr val="tx2"/>
                          </a:solidFill>
                          <a:effectLst/>
                          <a:latin typeface="Arial" panose="020B0604020202020204" pitchFamily="34" charset="0"/>
                        </a:rPr>
                        <a:t>weeknum</a:t>
                      </a:r>
                      <a:endParaRPr lang="en-US" sz="1800" b="0" i="0" u="none" strike="noStrike">
                        <a:solidFill>
                          <a:schemeClr val="tx2"/>
                        </a:solidFill>
                        <a:effectLst/>
                        <a:latin typeface="Arial" panose="020B0604020202020204" pitchFamily="34" charset="0"/>
                      </a:endParaRPr>
                    </a:p>
                  </a:txBody>
                  <a:tcPr marL="146895" marR="146895" marT="73447" marB="73447" anchor="ctr">
                    <a:lnL>
                      <a:noFill/>
                    </a:lnL>
                    <a:lnR>
                      <a:noFill/>
                    </a:lnR>
                    <a:lnT>
                      <a:noFill/>
                    </a:lnT>
                    <a:lnB>
                      <a:noFill/>
                    </a:lnB>
                    <a:noFill/>
                  </a:tcPr>
                </a:tc>
                <a:tc>
                  <a:txBody>
                    <a:bodyPr/>
                    <a:lstStyle/>
                    <a:p>
                      <a:pPr algn="l" fontAlgn="ctr">
                        <a:buNone/>
                      </a:pPr>
                      <a:r>
                        <a:rPr lang="en-US" sz="1800" b="0" i="0" u="none" strike="noStrike">
                          <a:solidFill>
                            <a:schemeClr val="tx2"/>
                          </a:solidFill>
                          <a:effectLst/>
                          <a:latin typeface="Arial" panose="020B0604020202020204" pitchFamily="34" charset="0"/>
                        </a:rPr>
                        <a:t>Week number in the selected date range.</a:t>
                      </a:r>
                    </a:p>
                  </a:txBody>
                  <a:tcPr marL="146895" marR="146895" marT="73447" marB="73447" anchor="ctr">
                    <a:lnL>
                      <a:noFill/>
                    </a:lnL>
                    <a:lnR>
                      <a:noFill/>
                    </a:lnR>
                    <a:lnT>
                      <a:noFill/>
                    </a:lnT>
                    <a:lnB>
                      <a:noFill/>
                    </a:lnB>
                    <a:noFill/>
                  </a:tcPr>
                </a:tc>
                <a:extLst>
                  <a:ext uri="{0D108BD9-81ED-4DB2-BD59-A6C34878D82A}">
                    <a16:rowId xmlns:a16="http://schemas.microsoft.com/office/drawing/2014/main" val="2281513421"/>
                  </a:ext>
                </a:extLst>
              </a:tr>
              <a:tr h="646337">
                <a:tc>
                  <a:txBody>
                    <a:bodyPr/>
                    <a:lstStyle/>
                    <a:p>
                      <a:pPr algn="l" fontAlgn="ctr">
                        <a:buNone/>
                      </a:pPr>
                      <a:r>
                        <a:rPr lang="en-US" sz="1800" b="1" i="0" u="none" strike="noStrike">
                          <a:solidFill>
                            <a:schemeClr val="tx2"/>
                          </a:solidFill>
                          <a:effectLst/>
                          <a:latin typeface="Arial" panose="020B0604020202020204" pitchFamily="34" charset="0"/>
                        </a:rPr>
                        <a:t>Cumulative_Sum</a:t>
                      </a:r>
                      <a:endParaRPr lang="en-US" sz="1800" b="0" i="0" u="none" strike="noStrike">
                        <a:solidFill>
                          <a:schemeClr val="tx2"/>
                        </a:solidFill>
                        <a:effectLst/>
                        <a:latin typeface="Arial" panose="020B0604020202020204" pitchFamily="34" charset="0"/>
                      </a:endParaRPr>
                    </a:p>
                  </a:txBody>
                  <a:tcPr marL="146895" marR="146895" marT="73447" marB="73447" anchor="ctr">
                    <a:lnL>
                      <a:noFill/>
                    </a:lnL>
                    <a:lnR>
                      <a:noFill/>
                    </a:lnR>
                    <a:lnT>
                      <a:noFill/>
                    </a:lnT>
                    <a:lnB>
                      <a:noFill/>
                    </a:lnB>
                    <a:noFill/>
                  </a:tcPr>
                </a:tc>
                <a:tc>
                  <a:txBody>
                    <a:bodyPr/>
                    <a:lstStyle/>
                    <a:p>
                      <a:pPr algn="l" fontAlgn="ctr">
                        <a:buNone/>
                      </a:pPr>
                      <a:r>
                        <a:rPr lang="en-US" sz="1800" b="0" i="0" u="none" strike="noStrike" dirty="0">
                          <a:solidFill>
                            <a:schemeClr val="tx2"/>
                          </a:solidFill>
                          <a:effectLst/>
                          <a:latin typeface="Arial" panose="020B0604020202020204" pitchFamily="34" charset="0"/>
                        </a:rPr>
                        <a:t>Running total of realized revenue.</a:t>
                      </a:r>
                    </a:p>
                  </a:txBody>
                  <a:tcPr marL="146895" marR="146895" marT="73447" marB="73447" anchor="ctr">
                    <a:lnL>
                      <a:noFill/>
                    </a:lnL>
                    <a:lnR>
                      <a:noFill/>
                    </a:lnR>
                    <a:lnT>
                      <a:noFill/>
                    </a:lnT>
                    <a:lnB>
                      <a:noFill/>
                    </a:lnB>
                    <a:noFill/>
                  </a:tcPr>
                </a:tc>
                <a:extLst>
                  <a:ext uri="{0D108BD9-81ED-4DB2-BD59-A6C34878D82A}">
                    <a16:rowId xmlns:a16="http://schemas.microsoft.com/office/drawing/2014/main" val="426998278"/>
                  </a:ext>
                </a:extLst>
              </a:tr>
              <a:tr h="646337">
                <a:tc>
                  <a:txBody>
                    <a:bodyPr/>
                    <a:lstStyle/>
                    <a:p>
                      <a:pPr algn="l" fontAlgn="ctr">
                        <a:buNone/>
                      </a:pPr>
                      <a:r>
                        <a:rPr lang="en-US" sz="1800" b="1" i="0" u="none" strike="noStrike">
                          <a:solidFill>
                            <a:schemeClr val="tx2"/>
                          </a:solidFill>
                          <a:effectLst/>
                          <a:latin typeface="Arial" panose="020B0604020202020204" pitchFamily="34" charset="0"/>
                        </a:rPr>
                        <a:t>Revenue_realized</a:t>
                      </a:r>
                      <a:endParaRPr lang="en-US" sz="1800" b="0" i="0" u="none" strike="noStrike">
                        <a:solidFill>
                          <a:schemeClr val="tx2"/>
                        </a:solidFill>
                        <a:effectLst/>
                        <a:latin typeface="Arial" panose="020B0604020202020204" pitchFamily="34" charset="0"/>
                      </a:endParaRPr>
                    </a:p>
                  </a:txBody>
                  <a:tcPr marL="146895" marR="146895" marT="73447" marB="73447" anchor="ctr">
                    <a:lnL>
                      <a:noFill/>
                    </a:lnL>
                    <a:lnR>
                      <a:noFill/>
                    </a:lnR>
                    <a:lnT>
                      <a:noFill/>
                    </a:lnT>
                    <a:lnB>
                      <a:noFill/>
                    </a:lnB>
                    <a:noFill/>
                  </a:tcPr>
                </a:tc>
                <a:tc>
                  <a:txBody>
                    <a:bodyPr/>
                    <a:lstStyle/>
                    <a:p>
                      <a:pPr algn="l" fontAlgn="ctr">
                        <a:buNone/>
                      </a:pPr>
                      <a:r>
                        <a:rPr lang="en-US" sz="1800" b="0" i="0" u="none" strike="noStrike">
                          <a:solidFill>
                            <a:schemeClr val="tx2"/>
                          </a:solidFill>
                          <a:effectLst/>
                          <a:latin typeface="Arial" panose="020B0604020202020204" pitchFamily="34" charset="0"/>
                        </a:rPr>
                        <a:t>Revenue generated that week.</a:t>
                      </a:r>
                    </a:p>
                  </a:txBody>
                  <a:tcPr marL="146895" marR="146895" marT="73447" marB="73447" anchor="ctr">
                    <a:lnL>
                      <a:noFill/>
                    </a:lnL>
                    <a:lnR>
                      <a:noFill/>
                    </a:lnR>
                    <a:lnT>
                      <a:noFill/>
                    </a:lnT>
                    <a:lnB>
                      <a:noFill/>
                    </a:lnB>
                    <a:noFill/>
                  </a:tcPr>
                </a:tc>
                <a:extLst>
                  <a:ext uri="{0D108BD9-81ED-4DB2-BD59-A6C34878D82A}">
                    <a16:rowId xmlns:a16="http://schemas.microsoft.com/office/drawing/2014/main" val="4237951539"/>
                  </a:ext>
                </a:extLst>
              </a:tr>
              <a:tr h="1087021">
                <a:tc>
                  <a:txBody>
                    <a:bodyPr/>
                    <a:lstStyle/>
                    <a:p>
                      <a:pPr algn="l" fontAlgn="ctr">
                        <a:buNone/>
                      </a:pPr>
                      <a:r>
                        <a:rPr lang="en-US" sz="1800" b="1" i="0" u="none" strike="noStrike">
                          <a:solidFill>
                            <a:schemeClr val="tx2"/>
                          </a:solidFill>
                          <a:effectLst/>
                          <a:latin typeface="Arial" panose="020B0604020202020204" pitchFamily="34" charset="0"/>
                        </a:rPr>
                        <a:t>Moving_avg</a:t>
                      </a:r>
                      <a:endParaRPr lang="en-US" sz="1800" b="0" i="0" u="none" strike="noStrike">
                        <a:solidFill>
                          <a:schemeClr val="tx2"/>
                        </a:solidFill>
                        <a:effectLst/>
                        <a:latin typeface="Arial" panose="020B0604020202020204" pitchFamily="34" charset="0"/>
                      </a:endParaRPr>
                    </a:p>
                  </a:txBody>
                  <a:tcPr marL="146895" marR="146895" marT="73447" marB="73447" anchor="ctr">
                    <a:lnL>
                      <a:noFill/>
                    </a:lnL>
                    <a:lnR>
                      <a:noFill/>
                    </a:lnR>
                    <a:lnT>
                      <a:noFill/>
                    </a:lnT>
                    <a:lnB>
                      <a:noFill/>
                    </a:lnB>
                    <a:noFill/>
                  </a:tcPr>
                </a:tc>
                <a:tc>
                  <a:txBody>
                    <a:bodyPr/>
                    <a:lstStyle/>
                    <a:p>
                      <a:pPr algn="l" fontAlgn="ctr">
                        <a:buNone/>
                      </a:pPr>
                      <a:r>
                        <a:rPr lang="en-US" sz="1800" b="0" i="0" u="none" strike="noStrike" dirty="0">
                          <a:solidFill>
                            <a:schemeClr val="tx2"/>
                          </a:solidFill>
                          <a:effectLst/>
                          <a:latin typeface="Arial" panose="020B0604020202020204" pitchFamily="34" charset="0"/>
                        </a:rPr>
                        <a:t>Smoothed average across weeks – helps in trend detection.</a:t>
                      </a:r>
                    </a:p>
                  </a:txBody>
                  <a:tcPr marL="146895" marR="146895" marT="73447" marB="73447" anchor="ctr">
                    <a:lnL>
                      <a:noFill/>
                    </a:lnL>
                    <a:lnR>
                      <a:noFill/>
                    </a:lnR>
                    <a:lnT>
                      <a:noFill/>
                    </a:lnT>
                    <a:lnB>
                      <a:noFill/>
                    </a:lnB>
                    <a:noFill/>
                  </a:tcPr>
                </a:tc>
                <a:extLst>
                  <a:ext uri="{0D108BD9-81ED-4DB2-BD59-A6C34878D82A}">
                    <a16:rowId xmlns:a16="http://schemas.microsoft.com/office/drawing/2014/main" val="3945415733"/>
                  </a:ext>
                </a:extLst>
              </a:tr>
            </a:tbl>
          </a:graphicData>
        </a:graphic>
      </p:graphicFrame>
      <p:pic>
        <p:nvPicPr>
          <p:cNvPr id="2" name="Picture 1">
            <a:extLst>
              <a:ext uri="{FF2B5EF4-FFF2-40B4-BE49-F238E27FC236}">
                <a16:creationId xmlns:a16="http://schemas.microsoft.com/office/drawing/2014/main" id="{92C7F7B2-963E-41A1-60F0-FDB6A56E981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82811" y="-213510"/>
            <a:ext cx="2440960" cy="1624224"/>
          </a:xfrm>
          <a:prstGeom prst="rect">
            <a:avLst/>
          </a:prstGeom>
        </p:spPr>
      </p:pic>
      <p:pic>
        <p:nvPicPr>
          <p:cNvPr id="5" name="Picture 4" descr="A screenshot of a computer screen">
            <a:extLst>
              <a:ext uri="{FF2B5EF4-FFF2-40B4-BE49-F238E27FC236}">
                <a16:creationId xmlns:a16="http://schemas.microsoft.com/office/drawing/2014/main" id="{5CDC4B41-5DB7-C4EB-64A6-7B718B4806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85476" y="1851918"/>
            <a:ext cx="5506218" cy="4380040"/>
          </a:xfrm>
          <a:prstGeom prst="rect">
            <a:avLst/>
          </a:prstGeom>
        </p:spPr>
      </p:pic>
    </p:spTree>
    <p:extLst>
      <p:ext uri="{BB962C8B-B14F-4D97-AF65-F5344CB8AC3E}">
        <p14:creationId xmlns:p14="http://schemas.microsoft.com/office/powerpoint/2010/main" val="3183027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298F756-613F-7F1E-500F-BD09CD94461A}"/>
              </a:ext>
            </a:extLst>
          </p:cNvPr>
          <p:cNvSpPr>
            <a:spLocks noGrp="1"/>
          </p:cNvSpPr>
          <p:nvPr>
            <p:ph type="title"/>
          </p:nvPr>
        </p:nvSpPr>
        <p:spPr>
          <a:xfrm>
            <a:off x="724619" y="556075"/>
            <a:ext cx="10189233" cy="1036850"/>
          </a:xfrm>
        </p:spPr>
        <p:txBody>
          <a:bodyPr>
            <a:noAutofit/>
          </a:bodyPr>
          <a:lstStyle/>
          <a:p>
            <a:pPr algn="ctr"/>
            <a:r>
              <a:rPr lang="en-US" sz="2000" b="1" dirty="0">
                <a:solidFill>
                  <a:schemeClr val="accent2"/>
                </a:solidFill>
              </a:rPr>
              <a:t>🟨 Dashboard Focus: Occupancy Analysis</a:t>
            </a:r>
            <a:br>
              <a:rPr lang="en-US" sz="1700" b="1" dirty="0">
                <a:solidFill>
                  <a:schemeClr val="accent2"/>
                </a:solidFill>
              </a:rPr>
            </a:br>
            <a:br>
              <a:rPr lang="en-US" sz="1700" b="1" dirty="0"/>
            </a:br>
            <a:r>
              <a:rPr lang="en-US" sz="1700" dirty="0"/>
              <a:t>This dashboard provides a deep dive into the </a:t>
            </a:r>
            <a:r>
              <a:rPr lang="en-US" sz="1700" b="1" dirty="0"/>
              <a:t>occupancy performance</a:t>
            </a:r>
            <a:r>
              <a:rPr lang="en-US" sz="1700" dirty="0"/>
              <a:t> of ITC Hotels from </a:t>
            </a:r>
            <a:r>
              <a:rPr lang="en-US" sz="1700" b="1" dirty="0"/>
              <a:t>May to July 2022</a:t>
            </a:r>
            <a:r>
              <a:rPr lang="en-US" sz="1700" dirty="0"/>
              <a:t>. It highlights the occupancy rate trends across room classes, properties, dates, and day types. The goal is to help optimize room usage, improve operational efficiency, and maximize revenue per room.</a:t>
            </a:r>
            <a:br>
              <a:rPr lang="en-US" sz="1700" dirty="0"/>
            </a:br>
            <a:endParaRPr lang="en-US" sz="1700" dirty="0"/>
          </a:p>
        </p:txBody>
      </p:sp>
      <p:pic>
        <p:nvPicPr>
          <p:cNvPr id="4" name="Picture 3" descr="A screenshot of a computer">
            <a:extLst>
              <a:ext uri="{FF2B5EF4-FFF2-40B4-BE49-F238E27FC236}">
                <a16:creationId xmlns:a16="http://schemas.microsoft.com/office/drawing/2014/main" id="{6FFD6053-39BC-9FC8-452A-B3EDA2A3DF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92925"/>
            <a:ext cx="12192000" cy="5265075"/>
          </a:xfrm>
          <a:prstGeom prst="rect">
            <a:avLst/>
          </a:prstGeom>
          <a:noFill/>
        </p:spPr>
      </p:pic>
    </p:spTree>
    <p:extLst>
      <p:ext uri="{BB962C8B-B14F-4D97-AF65-F5344CB8AC3E}">
        <p14:creationId xmlns:p14="http://schemas.microsoft.com/office/powerpoint/2010/main" val="65003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871E1-DE44-98AA-85DC-ADF0BF207B4B}"/>
              </a:ext>
            </a:extLst>
          </p:cNvPr>
          <p:cNvSpPr>
            <a:spLocks noGrp="1"/>
          </p:cNvSpPr>
          <p:nvPr>
            <p:ph type="title"/>
          </p:nvPr>
        </p:nvSpPr>
        <p:spPr>
          <a:xfrm>
            <a:off x="10435473" y="3029000"/>
            <a:ext cx="1026736" cy="518986"/>
          </a:xfrm>
        </p:spPr>
        <p:txBody>
          <a:bodyPr>
            <a:normAutofit/>
          </a:bodyPr>
          <a:lstStyle/>
          <a:p>
            <a:endParaRPr lang="en-US" sz="100" dirty="0"/>
          </a:p>
        </p:txBody>
      </p:sp>
      <p:graphicFrame>
        <p:nvGraphicFramePr>
          <p:cNvPr id="4" name="Content Placeholder 3">
            <a:extLst>
              <a:ext uri="{FF2B5EF4-FFF2-40B4-BE49-F238E27FC236}">
                <a16:creationId xmlns:a16="http://schemas.microsoft.com/office/drawing/2014/main" id="{B1B27681-52B2-4E50-7B00-4FBDA3423E45}"/>
              </a:ext>
            </a:extLst>
          </p:cNvPr>
          <p:cNvGraphicFramePr>
            <a:graphicFrameLocks noGrp="1"/>
          </p:cNvGraphicFramePr>
          <p:nvPr>
            <p:ph idx="1"/>
            <p:extLst>
              <p:ext uri="{D42A27DB-BD31-4B8C-83A1-F6EECF244321}">
                <p14:modId xmlns:p14="http://schemas.microsoft.com/office/powerpoint/2010/main" val="1065403348"/>
              </p:ext>
            </p:extLst>
          </p:nvPr>
        </p:nvGraphicFramePr>
        <p:xfrm>
          <a:off x="0" y="1621410"/>
          <a:ext cx="7729779" cy="4427347"/>
        </p:xfrm>
        <a:graphic>
          <a:graphicData uri="http://schemas.openxmlformats.org/drawingml/2006/table">
            <a:tbl>
              <a:tblPr/>
              <a:tblGrid>
                <a:gridCol w="2576593">
                  <a:extLst>
                    <a:ext uri="{9D8B030D-6E8A-4147-A177-3AD203B41FA5}">
                      <a16:colId xmlns:a16="http://schemas.microsoft.com/office/drawing/2014/main" val="2205984477"/>
                    </a:ext>
                  </a:extLst>
                </a:gridCol>
                <a:gridCol w="2576593">
                  <a:extLst>
                    <a:ext uri="{9D8B030D-6E8A-4147-A177-3AD203B41FA5}">
                      <a16:colId xmlns:a16="http://schemas.microsoft.com/office/drawing/2014/main" val="1332446458"/>
                    </a:ext>
                  </a:extLst>
                </a:gridCol>
                <a:gridCol w="2576593">
                  <a:extLst>
                    <a:ext uri="{9D8B030D-6E8A-4147-A177-3AD203B41FA5}">
                      <a16:colId xmlns:a16="http://schemas.microsoft.com/office/drawing/2014/main" val="1221144485"/>
                    </a:ext>
                  </a:extLst>
                </a:gridCol>
              </a:tblGrid>
              <a:tr h="277571">
                <a:tc>
                  <a:txBody>
                    <a:bodyPr/>
                    <a:lstStyle/>
                    <a:p>
                      <a:r>
                        <a:rPr lang="en-US" sz="2000">
                          <a:solidFill>
                            <a:schemeClr val="accent2"/>
                          </a:solidFill>
                        </a:rPr>
                        <a:t>Card</a:t>
                      </a:r>
                    </a:p>
                  </a:txBody>
                  <a:tcPr marL="73617" marR="73617" marT="36808" marB="36808" anchor="ctr">
                    <a:lnL>
                      <a:noFill/>
                    </a:lnL>
                    <a:lnR>
                      <a:noFill/>
                    </a:lnR>
                    <a:lnT>
                      <a:noFill/>
                    </a:lnT>
                    <a:lnB>
                      <a:noFill/>
                    </a:lnB>
                    <a:noFill/>
                  </a:tcPr>
                </a:tc>
                <a:tc>
                  <a:txBody>
                    <a:bodyPr/>
                    <a:lstStyle/>
                    <a:p>
                      <a:r>
                        <a:rPr lang="en-US" sz="2000">
                          <a:solidFill>
                            <a:schemeClr val="accent2"/>
                          </a:solidFill>
                        </a:rPr>
                        <a:t>Metric</a:t>
                      </a:r>
                    </a:p>
                  </a:txBody>
                  <a:tcPr marL="73617" marR="73617" marT="36808" marB="36808" anchor="ctr">
                    <a:lnL>
                      <a:noFill/>
                    </a:lnL>
                    <a:lnR>
                      <a:noFill/>
                    </a:lnR>
                    <a:lnT>
                      <a:noFill/>
                    </a:lnT>
                    <a:lnB>
                      <a:noFill/>
                    </a:lnB>
                    <a:noFill/>
                  </a:tcPr>
                </a:tc>
                <a:tc>
                  <a:txBody>
                    <a:bodyPr/>
                    <a:lstStyle/>
                    <a:p>
                      <a:r>
                        <a:rPr lang="en-US" sz="2000" dirty="0">
                          <a:solidFill>
                            <a:schemeClr val="accent2"/>
                          </a:solidFill>
                        </a:rPr>
                        <a:t>Explanation</a:t>
                      </a:r>
                    </a:p>
                  </a:txBody>
                  <a:tcPr marL="73617" marR="73617" marT="36808" marB="36808" anchor="ctr">
                    <a:lnL>
                      <a:noFill/>
                    </a:lnL>
                    <a:lnR>
                      <a:noFill/>
                    </a:lnR>
                    <a:lnT>
                      <a:noFill/>
                    </a:lnT>
                    <a:lnB>
                      <a:noFill/>
                    </a:lnB>
                    <a:noFill/>
                  </a:tcPr>
                </a:tc>
                <a:extLst>
                  <a:ext uri="{0D108BD9-81ED-4DB2-BD59-A6C34878D82A}">
                    <a16:rowId xmlns:a16="http://schemas.microsoft.com/office/drawing/2014/main" val="3970901214"/>
                  </a:ext>
                </a:extLst>
              </a:tr>
              <a:tr h="1177871">
                <a:tc>
                  <a:txBody>
                    <a:bodyPr/>
                    <a:lstStyle/>
                    <a:p>
                      <a:r>
                        <a:rPr lang="en-US" sz="1400" b="1" dirty="0">
                          <a:solidFill>
                            <a:schemeClr val="tx2"/>
                          </a:solidFill>
                        </a:rPr>
                        <a:t>Occupancy Rate</a:t>
                      </a:r>
                      <a:endParaRPr lang="en-US" sz="1400" dirty="0">
                        <a:solidFill>
                          <a:schemeClr val="tx2"/>
                        </a:solidFill>
                      </a:endParaRPr>
                    </a:p>
                  </a:txBody>
                  <a:tcPr marL="73617" marR="73617" marT="36808" marB="36808" anchor="ctr">
                    <a:lnL>
                      <a:noFill/>
                    </a:lnL>
                    <a:lnR>
                      <a:noFill/>
                    </a:lnR>
                    <a:lnT>
                      <a:noFill/>
                    </a:lnT>
                    <a:lnB>
                      <a:noFill/>
                    </a:lnB>
                    <a:noFill/>
                  </a:tcPr>
                </a:tc>
                <a:tc>
                  <a:txBody>
                    <a:bodyPr/>
                    <a:lstStyle/>
                    <a:p>
                      <a:r>
                        <a:rPr lang="en-US" sz="1400">
                          <a:solidFill>
                            <a:schemeClr val="tx2"/>
                          </a:solidFill>
                        </a:rPr>
                        <a:t>43.50%</a:t>
                      </a:r>
                    </a:p>
                  </a:txBody>
                  <a:tcPr marL="73617" marR="73617" marT="36808" marB="36808" anchor="ctr">
                    <a:lnL>
                      <a:noFill/>
                    </a:lnL>
                    <a:lnR>
                      <a:noFill/>
                    </a:lnR>
                    <a:lnT>
                      <a:noFill/>
                    </a:lnT>
                    <a:lnB>
                      <a:noFill/>
                    </a:lnB>
                    <a:noFill/>
                  </a:tcPr>
                </a:tc>
                <a:tc>
                  <a:txBody>
                    <a:bodyPr/>
                    <a:lstStyle/>
                    <a:p>
                      <a:r>
                        <a:rPr lang="en-US" sz="1400">
                          <a:solidFill>
                            <a:schemeClr val="tx2"/>
                          </a:solidFill>
                        </a:rPr>
                        <a:t>Overall hotel occupancy across all properties and dates – this is low for a premium brand, room to improve.</a:t>
                      </a:r>
                    </a:p>
                  </a:txBody>
                  <a:tcPr marL="73617" marR="73617" marT="36808" marB="36808" anchor="ctr">
                    <a:lnL>
                      <a:noFill/>
                    </a:lnL>
                    <a:lnR>
                      <a:noFill/>
                    </a:lnR>
                    <a:lnT>
                      <a:noFill/>
                    </a:lnT>
                    <a:lnB>
                      <a:noFill/>
                    </a:lnB>
                    <a:noFill/>
                  </a:tcPr>
                </a:tc>
                <a:extLst>
                  <a:ext uri="{0D108BD9-81ED-4DB2-BD59-A6C34878D82A}">
                    <a16:rowId xmlns:a16="http://schemas.microsoft.com/office/drawing/2014/main" val="2051921408"/>
                  </a:ext>
                </a:extLst>
              </a:tr>
              <a:tr h="736169">
                <a:tc>
                  <a:txBody>
                    <a:bodyPr/>
                    <a:lstStyle/>
                    <a:p>
                      <a:r>
                        <a:rPr lang="en-US" sz="1400" b="1">
                          <a:solidFill>
                            <a:schemeClr val="tx2"/>
                          </a:solidFill>
                        </a:rPr>
                        <a:t>Occupancy MoM</a:t>
                      </a:r>
                      <a:endParaRPr lang="en-US" sz="1400">
                        <a:solidFill>
                          <a:schemeClr val="tx2"/>
                        </a:solidFill>
                      </a:endParaRPr>
                    </a:p>
                  </a:txBody>
                  <a:tcPr marL="73617" marR="73617" marT="36808" marB="36808" anchor="ctr">
                    <a:lnL>
                      <a:noFill/>
                    </a:lnL>
                    <a:lnR>
                      <a:noFill/>
                    </a:lnR>
                    <a:lnT>
                      <a:noFill/>
                    </a:lnT>
                    <a:lnB>
                      <a:noFill/>
                    </a:lnB>
                    <a:noFill/>
                  </a:tcPr>
                </a:tc>
                <a:tc>
                  <a:txBody>
                    <a:bodyPr/>
                    <a:lstStyle/>
                    <a:p>
                      <a:r>
                        <a:rPr lang="en-US" sz="1400">
                          <a:solidFill>
                            <a:schemeClr val="tx2"/>
                          </a:solidFill>
                        </a:rPr>
                        <a:t>-0.12%</a:t>
                      </a:r>
                    </a:p>
                  </a:txBody>
                  <a:tcPr marL="73617" marR="73617" marT="36808" marB="36808" anchor="ctr">
                    <a:lnL>
                      <a:noFill/>
                    </a:lnL>
                    <a:lnR>
                      <a:noFill/>
                    </a:lnR>
                    <a:lnT>
                      <a:noFill/>
                    </a:lnT>
                    <a:lnB>
                      <a:noFill/>
                    </a:lnB>
                    <a:noFill/>
                  </a:tcPr>
                </a:tc>
                <a:tc>
                  <a:txBody>
                    <a:bodyPr/>
                    <a:lstStyle/>
                    <a:p>
                      <a:r>
                        <a:rPr lang="en-US" sz="1400">
                          <a:solidFill>
                            <a:schemeClr val="tx2"/>
                          </a:solidFill>
                        </a:rPr>
                        <a:t>Slight </a:t>
                      </a:r>
                      <a:r>
                        <a:rPr lang="en-US" sz="1400" b="1">
                          <a:solidFill>
                            <a:schemeClr val="tx2"/>
                          </a:solidFill>
                        </a:rPr>
                        <a:t>decline</a:t>
                      </a:r>
                      <a:r>
                        <a:rPr lang="en-US" sz="1400">
                          <a:solidFill>
                            <a:schemeClr val="tx2"/>
                          </a:solidFill>
                        </a:rPr>
                        <a:t> Month-over-Month indicates stagnation or missed opportunity.</a:t>
                      </a:r>
                    </a:p>
                  </a:txBody>
                  <a:tcPr marL="73617" marR="73617" marT="36808" marB="36808" anchor="ctr">
                    <a:lnL>
                      <a:noFill/>
                    </a:lnL>
                    <a:lnR>
                      <a:noFill/>
                    </a:lnR>
                    <a:lnT>
                      <a:noFill/>
                    </a:lnT>
                    <a:lnB>
                      <a:noFill/>
                    </a:lnB>
                    <a:noFill/>
                  </a:tcPr>
                </a:tc>
                <a:extLst>
                  <a:ext uri="{0D108BD9-81ED-4DB2-BD59-A6C34878D82A}">
                    <a16:rowId xmlns:a16="http://schemas.microsoft.com/office/drawing/2014/main" val="2474818767"/>
                  </a:ext>
                </a:extLst>
              </a:tr>
              <a:tr h="736169">
                <a:tc>
                  <a:txBody>
                    <a:bodyPr/>
                    <a:lstStyle/>
                    <a:p>
                      <a:r>
                        <a:rPr lang="en-US" sz="1400" b="1">
                          <a:solidFill>
                            <a:schemeClr val="tx2"/>
                          </a:solidFill>
                        </a:rPr>
                        <a:t>Occupancy WoW</a:t>
                      </a:r>
                      <a:endParaRPr lang="en-US" sz="1400">
                        <a:solidFill>
                          <a:schemeClr val="tx2"/>
                        </a:solidFill>
                      </a:endParaRPr>
                    </a:p>
                  </a:txBody>
                  <a:tcPr marL="73617" marR="73617" marT="36808" marB="36808" anchor="ctr">
                    <a:lnL>
                      <a:noFill/>
                    </a:lnL>
                    <a:lnR>
                      <a:noFill/>
                    </a:lnR>
                    <a:lnT>
                      <a:noFill/>
                    </a:lnT>
                    <a:lnB>
                      <a:noFill/>
                    </a:lnB>
                    <a:noFill/>
                  </a:tcPr>
                </a:tc>
                <a:tc>
                  <a:txBody>
                    <a:bodyPr/>
                    <a:lstStyle/>
                    <a:p>
                      <a:r>
                        <a:rPr lang="en-US" sz="1400">
                          <a:solidFill>
                            <a:schemeClr val="tx2"/>
                          </a:solidFill>
                        </a:rPr>
                        <a:t>12.74%</a:t>
                      </a:r>
                    </a:p>
                  </a:txBody>
                  <a:tcPr marL="73617" marR="73617" marT="36808" marB="36808" anchor="ctr">
                    <a:lnL>
                      <a:noFill/>
                    </a:lnL>
                    <a:lnR>
                      <a:noFill/>
                    </a:lnR>
                    <a:lnT>
                      <a:noFill/>
                    </a:lnT>
                    <a:lnB>
                      <a:noFill/>
                    </a:lnB>
                    <a:noFill/>
                  </a:tcPr>
                </a:tc>
                <a:tc>
                  <a:txBody>
                    <a:bodyPr/>
                    <a:lstStyle/>
                    <a:p>
                      <a:r>
                        <a:rPr lang="en-US" sz="1400">
                          <a:solidFill>
                            <a:schemeClr val="tx2"/>
                          </a:solidFill>
                        </a:rPr>
                        <a:t>Positive weekly growth – showing short-term improvement.</a:t>
                      </a:r>
                    </a:p>
                  </a:txBody>
                  <a:tcPr marL="73617" marR="73617" marT="36808" marB="36808" anchor="ctr">
                    <a:lnL>
                      <a:noFill/>
                    </a:lnL>
                    <a:lnR>
                      <a:noFill/>
                    </a:lnR>
                    <a:lnT>
                      <a:noFill/>
                    </a:lnT>
                    <a:lnB>
                      <a:noFill/>
                    </a:lnB>
                    <a:noFill/>
                  </a:tcPr>
                </a:tc>
                <a:extLst>
                  <a:ext uri="{0D108BD9-81ED-4DB2-BD59-A6C34878D82A}">
                    <a16:rowId xmlns:a16="http://schemas.microsoft.com/office/drawing/2014/main" val="15480908"/>
                  </a:ext>
                </a:extLst>
              </a:tr>
              <a:tr h="1398722">
                <a:tc>
                  <a:txBody>
                    <a:bodyPr/>
                    <a:lstStyle/>
                    <a:p>
                      <a:r>
                        <a:rPr lang="en-US" sz="1400" b="1">
                          <a:solidFill>
                            <a:schemeClr val="tx2"/>
                          </a:solidFill>
                        </a:rPr>
                        <a:t>Occupancy Correlation</a:t>
                      </a:r>
                      <a:endParaRPr lang="en-US" sz="1400">
                        <a:solidFill>
                          <a:schemeClr val="tx2"/>
                        </a:solidFill>
                      </a:endParaRPr>
                    </a:p>
                  </a:txBody>
                  <a:tcPr marL="73617" marR="73617" marT="36808" marB="36808" anchor="ctr">
                    <a:lnL>
                      <a:noFill/>
                    </a:lnL>
                    <a:lnR>
                      <a:noFill/>
                    </a:lnR>
                    <a:lnT>
                      <a:noFill/>
                    </a:lnT>
                    <a:lnB>
                      <a:noFill/>
                    </a:lnB>
                    <a:noFill/>
                  </a:tcPr>
                </a:tc>
                <a:tc>
                  <a:txBody>
                    <a:bodyPr/>
                    <a:lstStyle/>
                    <a:p>
                      <a:r>
                        <a:rPr lang="en-US" sz="1400">
                          <a:solidFill>
                            <a:schemeClr val="tx2"/>
                          </a:solidFill>
                        </a:rPr>
                        <a:t>1.00</a:t>
                      </a:r>
                    </a:p>
                  </a:txBody>
                  <a:tcPr marL="73617" marR="73617" marT="36808" marB="36808" anchor="ctr">
                    <a:lnL>
                      <a:noFill/>
                    </a:lnL>
                    <a:lnR>
                      <a:noFill/>
                    </a:lnR>
                    <a:lnT>
                      <a:noFill/>
                    </a:lnT>
                    <a:lnB>
                      <a:noFill/>
                    </a:lnB>
                    <a:noFill/>
                  </a:tcPr>
                </a:tc>
                <a:tc>
                  <a:txBody>
                    <a:bodyPr/>
                    <a:lstStyle/>
                    <a:p>
                      <a:r>
                        <a:rPr lang="en-US" sz="1400" dirty="0">
                          <a:solidFill>
                            <a:schemeClr val="tx2"/>
                          </a:solidFill>
                        </a:rPr>
                        <a:t>Perfect positive correlation between key factors and occupancy (e.g., pricing, seasonality) – indicates good model fit or strong influencing trends.</a:t>
                      </a:r>
                    </a:p>
                  </a:txBody>
                  <a:tcPr marL="73617" marR="73617" marT="36808" marB="36808" anchor="ctr">
                    <a:lnL>
                      <a:noFill/>
                    </a:lnL>
                    <a:lnR>
                      <a:noFill/>
                    </a:lnR>
                    <a:lnT>
                      <a:noFill/>
                    </a:lnT>
                    <a:lnB>
                      <a:noFill/>
                    </a:lnB>
                    <a:noFill/>
                  </a:tcPr>
                </a:tc>
                <a:extLst>
                  <a:ext uri="{0D108BD9-81ED-4DB2-BD59-A6C34878D82A}">
                    <a16:rowId xmlns:a16="http://schemas.microsoft.com/office/drawing/2014/main" val="1671493476"/>
                  </a:ext>
                </a:extLst>
              </a:tr>
            </a:tbl>
          </a:graphicData>
        </a:graphic>
      </p:graphicFrame>
      <p:pic>
        <p:nvPicPr>
          <p:cNvPr id="5" name="Picture 4">
            <a:extLst>
              <a:ext uri="{FF2B5EF4-FFF2-40B4-BE49-F238E27FC236}">
                <a16:creationId xmlns:a16="http://schemas.microsoft.com/office/drawing/2014/main" id="{326587E7-56BB-592C-C89E-EF4DB3232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71840" y="-332240"/>
            <a:ext cx="2440960" cy="1624224"/>
          </a:xfrm>
          <a:prstGeom prst="rect">
            <a:avLst/>
          </a:prstGeom>
        </p:spPr>
      </p:pic>
      <p:pic>
        <p:nvPicPr>
          <p:cNvPr id="7" name="Picture 6" descr="A screenshot of a cell phone&#10;&#10;AI-generated content may be incorrect.">
            <a:extLst>
              <a:ext uri="{FF2B5EF4-FFF2-40B4-BE49-F238E27FC236}">
                <a16:creationId xmlns:a16="http://schemas.microsoft.com/office/drawing/2014/main" id="{8297A3D1-0F8D-D493-7654-8D920FBCD8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59988" y="1796758"/>
            <a:ext cx="2440960" cy="4603092"/>
          </a:xfrm>
          <a:prstGeom prst="rect">
            <a:avLst/>
          </a:prstGeom>
        </p:spPr>
      </p:pic>
    </p:spTree>
    <p:extLst>
      <p:ext uri="{BB962C8B-B14F-4D97-AF65-F5344CB8AC3E}">
        <p14:creationId xmlns:p14="http://schemas.microsoft.com/office/powerpoint/2010/main" val="996251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60DAB-E886-8B90-AE6D-9B8354D1122E}"/>
              </a:ext>
            </a:extLst>
          </p:cNvPr>
          <p:cNvSpPr>
            <a:spLocks noGrp="1"/>
          </p:cNvSpPr>
          <p:nvPr>
            <p:ph type="title"/>
          </p:nvPr>
        </p:nvSpPr>
        <p:spPr>
          <a:xfrm>
            <a:off x="9374489" y="2743200"/>
            <a:ext cx="844485" cy="603827"/>
          </a:xfrm>
        </p:spPr>
        <p:txBody>
          <a:bodyPr/>
          <a:lstStyle/>
          <a:p>
            <a:r>
              <a:rPr lang="en-US" sz="100" b="1" dirty="0"/>
              <a:t>🔷 Charts Analysis</a:t>
            </a:r>
            <a:br>
              <a:rPr lang="en-US" b="1" dirty="0"/>
            </a:br>
            <a:endParaRPr lang="en-US" dirty="0"/>
          </a:p>
        </p:txBody>
      </p:sp>
      <p:sp>
        <p:nvSpPr>
          <p:cNvPr id="3" name="Content Placeholder 2">
            <a:extLst>
              <a:ext uri="{FF2B5EF4-FFF2-40B4-BE49-F238E27FC236}">
                <a16:creationId xmlns:a16="http://schemas.microsoft.com/office/drawing/2014/main" id="{81AC7D55-0241-D3F7-F624-8E708514208F}"/>
              </a:ext>
            </a:extLst>
          </p:cNvPr>
          <p:cNvSpPr>
            <a:spLocks noGrp="1"/>
          </p:cNvSpPr>
          <p:nvPr>
            <p:ph idx="1"/>
          </p:nvPr>
        </p:nvSpPr>
        <p:spPr>
          <a:xfrm>
            <a:off x="103695" y="724969"/>
            <a:ext cx="5674936" cy="5160731"/>
          </a:xfrm>
        </p:spPr>
        <p:txBody>
          <a:bodyPr>
            <a:normAutofit/>
          </a:bodyPr>
          <a:lstStyle/>
          <a:p>
            <a:pPr>
              <a:buNone/>
            </a:pPr>
            <a:r>
              <a:rPr lang="en-US" sz="1800" b="1" dirty="0">
                <a:solidFill>
                  <a:schemeClr val="tx2"/>
                </a:solidFill>
              </a:rPr>
              <a:t>    </a:t>
            </a:r>
            <a:r>
              <a:rPr lang="en-US" sz="2800" b="1" dirty="0">
                <a:solidFill>
                  <a:schemeClr val="accent2"/>
                </a:solidFill>
              </a:rPr>
              <a:t>Occupancy Rate by Room Class</a:t>
            </a:r>
          </a:p>
          <a:p>
            <a:pPr>
              <a:buNone/>
            </a:pPr>
            <a:endParaRPr lang="en-US" sz="2800" b="1" dirty="0">
              <a:solidFill>
                <a:schemeClr val="accent2"/>
              </a:solidFill>
            </a:endParaRPr>
          </a:p>
          <a:p>
            <a:pPr>
              <a:buFont typeface="Arial" panose="020B0604020202020204" pitchFamily="34" charset="0"/>
              <a:buChar char="•"/>
            </a:pPr>
            <a:r>
              <a:rPr lang="en-US" sz="1800" b="1" dirty="0">
                <a:solidFill>
                  <a:schemeClr val="tx2"/>
                </a:solidFill>
              </a:rPr>
              <a:t>Insight:</a:t>
            </a:r>
            <a:r>
              <a:rPr lang="en-US" sz="1800" dirty="0">
                <a:solidFill>
                  <a:schemeClr val="tx2"/>
                </a:solidFill>
              </a:rPr>
              <a:t> All room classes (Presidential, Standard, Premium, Elite) have nearly </a:t>
            </a:r>
            <a:r>
              <a:rPr lang="en-US" sz="1800" b="1" dirty="0">
                <a:solidFill>
                  <a:schemeClr val="tx2"/>
                </a:solidFill>
              </a:rPr>
              <a:t>equal occupancy</a:t>
            </a:r>
            <a:r>
              <a:rPr lang="en-US" sz="1800" dirty="0">
                <a:solidFill>
                  <a:schemeClr val="tx2"/>
                </a:solidFill>
              </a:rPr>
              <a:t> around 43–44%.</a:t>
            </a:r>
          </a:p>
          <a:p>
            <a:pPr>
              <a:buFont typeface="Arial" panose="020B0604020202020204" pitchFamily="34" charset="0"/>
              <a:buChar char="•"/>
            </a:pPr>
            <a:r>
              <a:rPr lang="en-US" sz="1800" b="1" dirty="0">
                <a:solidFill>
                  <a:schemeClr val="tx2"/>
                </a:solidFill>
              </a:rPr>
              <a:t>Recommendation:</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Despite price differences, all room types are equally preferred – good sign.</a:t>
            </a:r>
          </a:p>
          <a:p>
            <a:pPr marL="742950" lvl="1" indent="-285750">
              <a:buFont typeface="Arial" panose="020B0604020202020204" pitchFamily="34" charset="0"/>
              <a:buChar char="•"/>
            </a:pPr>
            <a:r>
              <a:rPr lang="en-US" sz="1800" dirty="0">
                <a:solidFill>
                  <a:schemeClr val="tx2"/>
                </a:solidFill>
              </a:rPr>
              <a:t>Consider differential promotions to increase higher-margin room occupancy (Presidential &amp; Elite).</a:t>
            </a:r>
          </a:p>
          <a:p>
            <a:endParaRPr lang="en-US" sz="1800" dirty="0">
              <a:solidFill>
                <a:schemeClr val="tx2"/>
              </a:solidFill>
            </a:endParaRPr>
          </a:p>
        </p:txBody>
      </p:sp>
      <p:pic>
        <p:nvPicPr>
          <p:cNvPr id="4" name="Picture 3">
            <a:extLst>
              <a:ext uri="{FF2B5EF4-FFF2-40B4-BE49-F238E27FC236}">
                <a16:creationId xmlns:a16="http://schemas.microsoft.com/office/drawing/2014/main" id="{8531FDBA-1827-1903-C3E1-5793BC7047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FAFC99DB-3528-17BF-6E36-40FF31324C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9571" y="1879358"/>
            <a:ext cx="5582429" cy="3181794"/>
          </a:xfrm>
          <a:prstGeom prst="rect">
            <a:avLst/>
          </a:prstGeom>
        </p:spPr>
      </p:pic>
    </p:spTree>
    <p:extLst>
      <p:ext uri="{BB962C8B-B14F-4D97-AF65-F5344CB8AC3E}">
        <p14:creationId xmlns:p14="http://schemas.microsoft.com/office/powerpoint/2010/main" val="1367302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F54F3-38F8-8B93-8ED0-EFA37F7EF86F}"/>
              </a:ext>
            </a:extLst>
          </p:cNvPr>
          <p:cNvSpPr>
            <a:spLocks noGrp="1"/>
          </p:cNvSpPr>
          <p:nvPr>
            <p:ph type="title"/>
          </p:nvPr>
        </p:nvSpPr>
        <p:spPr>
          <a:xfrm>
            <a:off x="9327037" y="3572635"/>
            <a:ext cx="825631" cy="169072"/>
          </a:xfrm>
        </p:spPr>
        <p:txBody>
          <a:bodyPr>
            <a:normAutofit/>
          </a:bodyPr>
          <a:lstStyle/>
          <a:p>
            <a:endParaRPr lang="en-US" sz="100" dirty="0"/>
          </a:p>
        </p:txBody>
      </p:sp>
      <p:sp>
        <p:nvSpPr>
          <p:cNvPr id="3" name="Content Placeholder 2">
            <a:extLst>
              <a:ext uri="{FF2B5EF4-FFF2-40B4-BE49-F238E27FC236}">
                <a16:creationId xmlns:a16="http://schemas.microsoft.com/office/drawing/2014/main" id="{EE1235F8-3015-A581-5139-EF6B4558A720}"/>
              </a:ext>
            </a:extLst>
          </p:cNvPr>
          <p:cNvSpPr>
            <a:spLocks noGrp="1"/>
          </p:cNvSpPr>
          <p:nvPr>
            <p:ph idx="1"/>
          </p:nvPr>
        </p:nvSpPr>
        <p:spPr>
          <a:xfrm>
            <a:off x="314745" y="580193"/>
            <a:ext cx="5011399" cy="4343400"/>
          </a:xfrm>
        </p:spPr>
        <p:txBody>
          <a:bodyPr>
            <a:normAutofit fontScale="92500" lnSpcReduction="10000"/>
          </a:bodyPr>
          <a:lstStyle/>
          <a:p>
            <a:pPr>
              <a:buNone/>
            </a:pPr>
            <a:r>
              <a:rPr lang="en-US" sz="2800" b="1" dirty="0">
                <a:solidFill>
                  <a:schemeClr val="accent2"/>
                </a:solidFill>
              </a:rPr>
              <a:t>Occupancy Rate by Day Type</a:t>
            </a:r>
          </a:p>
          <a:p>
            <a:pPr>
              <a:buNone/>
            </a:pPr>
            <a:endParaRPr lang="en-US" sz="2800" b="1" dirty="0">
              <a:solidFill>
                <a:schemeClr val="accent2"/>
              </a:solidFill>
            </a:endParaRPr>
          </a:p>
          <a:p>
            <a:pPr>
              <a:buFont typeface="Arial" panose="020B0604020202020204" pitchFamily="34" charset="0"/>
              <a:buChar char="•"/>
            </a:pPr>
            <a:r>
              <a:rPr lang="en-US" sz="1800" b="1" dirty="0">
                <a:solidFill>
                  <a:schemeClr val="tx2"/>
                </a:solidFill>
              </a:rPr>
              <a:t>Weekdays (56.55%)</a:t>
            </a:r>
            <a:r>
              <a:rPr lang="en-US" sz="1800" dirty="0">
                <a:solidFill>
                  <a:schemeClr val="tx2"/>
                </a:solidFill>
              </a:rPr>
              <a:t> have </a:t>
            </a:r>
            <a:r>
              <a:rPr lang="en-US" sz="1800" b="1" dirty="0">
                <a:solidFill>
                  <a:schemeClr val="tx2"/>
                </a:solidFill>
              </a:rPr>
              <a:t>higher occupancy</a:t>
            </a:r>
            <a:r>
              <a:rPr lang="en-US" sz="1800" dirty="0">
                <a:solidFill>
                  <a:schemeClr val="tx2"/>
                </a:solidFill>
              </a:rPr>
              <a:t> than </a:t>
            </a:r>
            <a:r>
              <a:rPr lang="en-US" sz="1800" b="1" dirty="0">
                <a:solidFill>
                  <a:schemeClr val="tx2"/>
                </a:solidFill>
              </a:rPr>
              <a:t>Weekends (43.45%)</a:t>
            </a:r>
            <a:r>
              <a:rPr lang="en-US" sz="1800" dirty="0">
                <a:solidFill>
                  <a:schemeClr val="tx2"/>
                </a:solidFill>
              </a:rPr>
              <a:t>.</a:t>
            </a:r>
          </a:p>
          <a:p>
            <a:pPr>
              <a:buFont typeface="Arial" panose="020B0604020202020204" pitchFamily="34" charset="0"/>
              <a:buChar char="•"/>
            </a:pPr>
            <a:r>
              <a:rPr lang="en-US" sz="1800" b="1" dirty="0">
                <a:solidFill>
                  <a:schemeClr val="tx2"/>
                </a:solidFill>
              </a:rPr>
              <a:t>Insight:</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Indicates ITC Hotels may serve a </a:t>
            </a:r>
            <a:r>
              <a:rPr lang="en-US" sz="1800" b="1" dirty="0">
                <a:solidFill>
                  <a:schemeClr val="tx2"/>
                </a:solidFill>
              </a:rPr>
              <a:t>larger business clientele</a:t>
            </a:r>
            <a:r>
              <a:rPr lang="en-US" sz="1800" dirty="0">
                <a:solidFill>
                  <a:schemeClr val="tx2"/>
                </a:solidFill>
              </a:rPr>
              <a:t>.</a:t>
            </a:r>
          </a:p>
          <a:p>
            <a:pPr>
              <a:buFont typeface="Arial" panose="020B0604020202020204" pitchFamily="34" charset="0"/>
              <a:buChar char="•"/>
            </a:pPr>
            <a:r>
              <a:rPr lang="en-US" sz="1800" b="1" dirty="0">
                <a:solidFill>
                  <a:schemeClr val="tx2"/>
                </a:solidFill>
              </a:rPr>
              <a:t>Recommendation:</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Increase </a:t>
            </a:r>
            <a:r>
              <a:rPr lang="en-US" sz="1800" b="1" dirty="0">
                <a:solidFill>
                  <a:schemeClr val="tx2"/>
                </a:solidFill>
              </a:rPr>
              <a:t>weekend-focused offers/packages</a:t>
            </a:r>
            <a:r>
              <a:rPr lang="en-US" sz="1800" dirty="0">
                <a:solidFill>
                  <a:schemeClr val="tx2"/>
                </a:solidFill>
              </a:rPr>
              <a:t> (spa deals, staycations) to balance demand.</a:t>
            </a:r>
          </a:p>
          <a:p>
            <a:pPr marL="742950" lvl="1" indent="-285750">
              <a:buFont typeface="Arial" panose="020B0604020202020204" pitchFamily="34" charset="0"/>
              <a:buChar char="•"/>
            </a:pPr>
            <a:r>
              <a:rPr lang="en-US" sz="1800" dirty="0">
                <a:solidFill>
                  <a:schemeClr val="tx2"/>
                </a:solidFill>
              </a:rPr>
              <a:t>Target families and leisure travelers via weekend-specific campaigns.</a:t>
            </a:r>
          </a:p>
          <a:p>
            <a:endParaRPr lang="en-US" sz="1800" dirty="0">
              <a:solidFill>
                <a:schemeClr val="tx2"/>
              </a:solidFill>
            </a:endParaRPr>
          </a:p>
        </p:txBody>
      </p:sp>
      <p:pic>
        <p:nvPicPr>
          <p:cNvPr id="4" name="Picture 3">
            <a:extLst>
              <a:ext uri="{FF2B5EF4-FFF2-40B4-BE49-F238E27FC236}">
                <a16:creationId xmlns:a16="http://schemas.microsoft.com/office/drawing/2014/main" id="{FC267138-D63F-2F63-72CD-BD045C5E202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yellow and black pie chart&#10;&#10;AI-generated content may be incorrect.">
            <a:extLst>
              <a:ext uri="{FF2B5EF4-FFF2-40B4-BE49-F238E27FC236}">
                <a16:creationId xmlns:a16="http://schemas.microsoft.com/office/drawing/2014/main" id="{5AAE68F5-16B3-98A9-E495-CFA8728A5B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3454" y="2099616"/>
            <a:ext cx="5487166" cy="3115110"/>
          </a:xfrm>
          <a:prstGeom prst="rect">
            <a:avLst/>
          </a:prstGeom>
        </p:spPr>
      </p:pic>
    </p:spTree>
    <p:extLst>
      <p:ext uri="{BB962C8B-B14F-4D97-AF65-F5344CB8AC3E}">
        <p14:creationId xmlns:p14="http://schemas.microsoft.com/office/powerpoint/2010/main" val="414482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61DB3-9289-5C97-04CB-C6F10EBDDD66}"/>
              </a:ext>
            </a:extLst>
          </p:cNvPr>
          <p:cNvSpPr>
            <a:spLocks noGrp="1"/>
          </p:cNvSpPr>
          <p:nvPr>
            <p:ph type="title"/>
          </p:nvPr>
        </p:nvSpPr>
        <p:spPr>
          <a:xfrm>
            <a:off x="10858920" y="3637000"/>
            <a:ext cx="580534" cy="414169"/>
          </a:xfrm>
        </p:spPr>
        <p:txBody>
          <a:bodyPr>
            <a:normAutofit/>
          </a:bodyPr>
          <a:lstStyle/>
          <a:p>
            <a:r>
              <a:rPr lang="en-US" sz="100" dirty="0"/>
              <a:t>3</a:t>
            </a:r>
          </a:p>
        </p:txBody>
      </p:sp>
      <p:sp>
        <p:nvSpPr>
          <p:cNvPr id="3" name="Content Placeholder 2">
            <a:extLst>
              <a:ext uri="{FF2B5EF4-FFF2-40B4-BE49-F238E27FC236}">
                <a16:creationId xmlns:a16="http://schemas.microsoft.com/office/drawing/2014/main" id="{D58D96C0-3BFD-8C8A-672E-16723F71B17F}"/>
              </a:ext>
            </a:extLst>
          </p:cNvPr>
          <p:cNvSpPr>
            <a:spLocks noGrp="1"/>
          </p:cNvSpPr>
          <p:nvPr>
            <p:ph idx="1"/>
          </p:nvPr>
        </p:nvSpPr>
        <p:spPr>
          <a:xfrm>
            <a:off x="26705" y="782426"/>
            <a:ext cx="6069295" cy="4343400"/>
          </a:xfrm>
        </p:spPr>
        <p:txBody>
          <a:bodyPr>
            <a:normAutofit fontScale="77500" lnSpcReduction="20000"/>
          </a:bodyPr>
          <a:lstStyle/>
          <a:p>
            <a:pPr>
              <a:buNone/>
            </a:pPr>
            <a:r>
              <a:rPr lang="en-US" sz="3300" b="1" dirty="0">
                <a:solidFill>
                  <a:schemeClr val="accent2"/>
                </a:solidFill>
              </a:rPr>
              <a:t>Occupancy Rate by Date (Time Series)</a:t>
            </a:r>
          </a:p>
          <a:p>
            <a:pPr>
              <a:buNone/>
            </a:pPr>
            <a:endParaRPr lang="en-US" sz="2200" b="1" dirty="0">
              <a:solidFill>
                <a:schemeClr val="accent2"/>
              </a:solidFill>
            </a:endParaRPr>
          </a:p>
          <a:p>
            <a:pPr>
              <a:buNone/>
            </a:pPr>
            <a:endParaRPr lang="en-US" sz="2200" b="1" dirty="0">
              <a:solidFill>
                <a:schemeClr val="accent2"/>
              </a:solidFill>
            </a:endParaRPr>
          </a:p>
          <a:p>
            <a:pPr>
              <a:buFont typeface="Arial" panose="020B0604020202020204" pitchFamily="34" charset="0"/>
              <a:buChar char="•"/>
            </a:pPr>
            <a:r>
              <a:rPr lang="en-US" sz="1800" dirty="0">
                <a:solidFill>
                  <a:schemeClr val="tx2"/>
                </a:solidFill>
              </a:rPr>
              <a:t>Shows </a:t>
            </a:r>
            <a:r>
              <a:rPr lang="en-US" sz="1800" b="1" dirty="0">
                <a:solidFill>
                  <a:schemeClr val="tx2"/>
                </a:solidFill>
              </a:rPr>
              <a:t>high daily volatility</a:t>
            </a:r>
            <a:r>
              <a:rPr lang="en-US" sz="1800" dirty="0">
                <a:solidFill>
                  <a:schemeClr val="tx2"/>
                </a:solidFill>
              </a:rPr>
              <a:t> – occupancy fluctuates between 30%–60%.</a:t>
            </a:r>
          </a:p>
          <a:p>
            <a:pPr>
              <a:buFont typeface="Arial" panose="020B0604020202020204" pitchFamily="34" charset="0"/>
              <a:buChar char="•"/>
            </a:pPr>
            <a:r>
              <a:rPr lang="en-US" sz="1800" b="1" dirty="0">
                <a:solidFill>
                  <a:schemeClr val="tx2"/>
                </a:solidFill>
              </a:rPr>
              <a:t>Insight:</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Regular peaks suggest weekend/weekday cycles.</a:t>
            </a:r>
          </a:p>
          <a:p>
            <a:pPr marL="742950" lvl="1" indent="-285750">
              <a:buFont typeface="Arial" panose="020B0604020202020204" pitchFamily="34" charset="0"/>
              <a:buChar char="•"/>
            </a:pPr>
            <a:r>
              <a:rPr lang="en-US" sz="1800" dirty="0">
                <a:solidFill>
                  <a:schemeClr val="tx2"/>
                </a:solidFill>
              </a:rPr>
              <a:t>Some weeks show sharp dips, possibly due to events, holidays, or operational issues.</a:t>
            </a:r>
          </a:p>
          <a:p>
            <a:pPr>
              <a:buFont typeface="Arial" panose="020B0604020202020204" pitchFamily="34" charset="0"/>
              <a:buChar char="•"/>
            </a:pPr>
            <a:r>
              <a:rPr lang="en-US" sz="1800" b="1" dirty="0">
                <a:solidFill>
                  <a:schemeClr val="tx2"/>
                </a:solidFill>
              </a:rPr>
              <a:t>Recommendation:</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Analyze low-performing dates to determine causes (cancellations, external events).</a:t>
            </a:r>
          </a:p>
          <a:p>
            <a:pPr marL="742950" lvl="1" indent="-285750">
              <a:buFont typeface="Arial" panose="020B0604020202020204" pitchFamily="34" charset="0"/>
              <a:buChar char="•"/>
            </a:pPr>
            <a:r>
              <a:rPr lang="en-US" sz="1800" dirty="0">
                <a:solidFill>
                  <a:schemeClr val="tx2"/>
                </a:solidFill>
              </a:rPr>
              <a:t>Use predictive modeling to anticipate dips and offer dynamic pricing.</a:t>
            </a:r>
          </a:p>
          <a:p>
            <a:endParaRPr lang="en-US" sz="1800" dirty="0">
              <a:solidFill>
                <a:schemeClr val="tx2"/>
              </a:solidFill>
            </a:endParaRPr>
          </a:p>
        </p:txBody>
      </p:sp>
      <p:pic>
        <p:nvPicPr>
          <p:cNvPr id="4" name="Picture 3">
            <a:extLst>
              <a:ext uri="{FF2B5EF4-FFF2-40B4-BE49-F238E27FC236}">
                <a16:creationId xmlns:a16="http://schemas.microsoft.com/office/drawing/2014/main" id="{45E8F265-F139-D6DB-EF6D-30791D1EB7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showing the rate of a number of months&#10;&#10;AI-generated content may be incorrect.">
            <a:extLst>
              <a:ext uri="{FF2B5EF4-FFF2-40B4-BE49-F238E27FC236}">
                <a16:creationId xmlns:a16="http://schemas.microsoft.com/office/drawing/2014/main" id="{1CF95855-E80C-0F15-AE96-D03464E61E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5158" y="2163312"/>
            <a:ext cx="5563376" cy="3410426"/>
          </a:xfrm>
          <a:prstGeom prst="rect">
            <a:avLst/>
          </a:prstGeom>
        </p:spPr>
      </p:pic>
    </p:spTree>
    <p:extLst>
      <p:ext uri="{BB962C8B-B14F-4D97-AF65-F5344CB8AC3E}">
        <p14:creationId xmlns:p14="http://schemas.microsoft.com/office/powerpoint/2010/main" val="2536949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6D096-CD50-C374-2227-F621A760A6D9}"/>
              </a:ext>
            </a:extLst>
          </p:cNvPr>
          <p:cNvSpPr>
            <a:spLocks noGrp="1"/>
          </p:cNvSpPr>
          <p:nvPr>
            <p:ph type="title"/>
          </p:nvPr>
        </p:nvSpPr>
        <p:spPr>
          <a:xfrm>
            <a:off x="9035125" y="2696677"/>
            <a:ext cx="1183849" cy="272767"/>
          </a:xfrm>
        </p:spPr>
        <p:txBody>
          <a:bodyPr>
            <a:normAutofit/>
          </a:bodyPr>
          <a:lstStyle/>
          <a:p>
            <a:endParaRPr lang="en-US" sz="100" dirty="0"/>
          </a:p>
        </p:txBody>
      </p:sp>
      <p:sp>
        <p:nvSpPr>
          <p:cNvPr id="3" name="Content Placeholder 2">
            <a:extLst>
              <a:ext uri="{FF2B5EF4-FFF2-40B4-BE49-F238E27FC236}">
                <a16:creationId xmlns:a16="http://schemas.microsoft.com/office/drawing/2014/main" id="{5E03F8A0-27BC-A6DF-D9C3-2F9517BBA632}"/>
              </a:ext>
            </a:extLst>
          </p:cNvPr>
          <p:cNvSpPr>
            <a:spLocks noGrp="1"/>
          </p:cNvSpPr>
          <p:nvPr>
            <p:ph idx="1"/>
          </p:nvPr>
        </p:nvSpPr>
        <p:spPr>
          <a:xfrm>
            <a:off x="180369" y="524977"/>
            <a:ext cx="9601200" cy="4343400"/>
          </a:xfrm>
        </p:spPr>
        <p:txBody>
          <a:bodyPr>
            <a:normAutofit fontScale="92500" lnSpcReduction="20000"/>
          </a:bodyPr>
          <a:lstStyle/>
          <a:p>
            <a:pPr>
              <a:buNone/>
            </a:pPr>
            <a:r>
              <a:rPr lang="en-US" sz="2800" b="1" dirty="0">
                <a:solidFill>
                  <a:schemeClr val="accent2"/>
                </a:solidFill>
              </a:rPr>
              <a:t>Occupancy Rate by Property Name</a:t>
            </a:r>
          </a:p>
          <a:p>
            <a:pPr>
              <a:buNone/>
            </a:pPr>
            <a:endParaRPr lang="en-US" sz="2800" b="1" dirty="0">
              <a:solidFill>
                <a:schemeClr val="accent2"/>
              </a:solidFill>
            </a:endParaRPr>
          </a:p>
          <a:p>
            <a:pPr>
              <a:buFont typeface="Arial" panose="020B0604020202020204" pitchFamily="34" charset="0"/>
              <a:buChar char="•"/>
            </a:pPr>
            <a:r>
              <a:rPr lang="en-US" sz="1800" b="1" dirty="0">
                <a:solidFill>
                  <a:schemeClr val="tx2"/>
                </a:solidFill>
              </a:rPr>
              <a:t>Top Performers:</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ITC Blu, Palace, City – all above 45%.</a:t>
            </a:r>
          </a:p>
          <a:p>
            <a:pPr>
              <a:buFont typeface="Arial" panose="020B0604020202020204" pitchFamily="34" charset="0"/>
              <a:buChar char="•"/>
            </a:pPr>
            <a:r>
              <a:rPr lang="en-US" sz="1800" b="1" dirty="0">
                <a:solidFill>
                  <a:schemeClr val="tx2"/>
                </a:solidFill>
              </a:rPr>
              <a:t>Underperformers:</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ITC Grands and ITC Seasons (lowest).</a:t>
            </a:r>
          </a:p>
          <a:p>
            <a:pPr>
              <a:buFont typeface="Arial" panose="020B0604020202020204" pitchFamily="34" charset="0"/>
              <a:buChar char="•"/>
            </a:pPr>
            <a:r>
              <a:rPr lang="en-US" sz="1800" b="1" dirty="0">
                <a:solidFill>
                  <a:schemeClr val="tx2"/>
                </a:solidFill>
              </a:rPr>
              <a:t>Insight:</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Property-specific issues may exist (location, service, pricing).</a:t>
            </a:r>
          </a:p>
          <a:p>
            <a:pPr>
              <a:buFont typeface="Arial" panose="020B0604020202020204" pitchFamily="34" charset="0"/>
              <a:buChar char="•"/>
            </a:pPr>
            <a:r>
              <a:rPr lang="en-US" sz="1800" b="1" dirty="0">
                <a:solidFill>
                  <a:schemeClr val="tx2"/>
                </a:solidFill>
              </a:rPr>
              <a:t>Recommendation:</a:t>
            </a:r>
            <a:endParaRPr lang="en-US" sz="1800" dirty="0">
              <a:solidFill>
                <a:schemeClr val="tx2"/>
              </a:solidFill>
            </a:endParaRPr>
          </a:p>
          <a:p>
            <a:pPr marL="742950" lvl="1" indent="-285750">
              <a:buFont typeface="Arial" panose="020B0604020202020204" pitchFamily="34" charset="0"/>
              <a:buChar char="•"/>
            </a:pPr>
            <a:r>
              <a:rPr lang="en-US" sz="1800" dirty="0">
                <a:solidFill>
                  <a:schemeClr val="tx2"/>
                </a:solidFill>
              </a:rPr>
              <a:t>Conduct audits for low-performing properties.</a:t>
            </a:r>
          </a:p>
          <a:p>
            <a:pPr marL="742950" lvl="1" indent="-285750">
              <a:buFont typeface="Arial" panose="020B0604020202020204" pitchFamily="34" charset="0"/>
              <a:buChar char="•"/>
            </a:pPr>
            <a:r>
              <a:rPr lang="en-US" sz="1800" dirty="0">
                <a:solidFill>
                  <a:schemeClr val="tx2"/>
                </a:solidFill>
              </a:rPr>
              <a:t>Use best practices from ITC Blu and City for replication.</a:t>
            </a:r>
          </a:p>
          <a:p>
            <a:endParaRPr lang="en-US" sz="1800" dirty="0">
              <a:solidFill>
                <a:schemeClr val="tx2"/>
              </a:solidFill>
            </a:endParaRPr>
          </a:p>
        </p:txBody>
      </p:sp>
      <p:pic>
        <p:nvPicPr>
          <p:cNvPr id="4" name="Picture 3">
            <a:extLst>
              <a:ext uri="{FF2B5EF4-FFF2-40B4-BE49-F238E27FC236}">
                <a16:creationId xmlns:a16="http://schemas.microsoft.com/office/drawing/2014/main" id="{B6EBCAD1-EE62-B458-D836-462C6E76028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of a number of different colored bars&#10;&#10;AI-generated content may be incorrect.">
            <a:extLst>
              <a:ext uri="{FF2B5EF4-FFF2-40B4-BE49-F238E27FC236}">
                <a16:creationId xmlns:a16="http://schemas.microsoft.com/office/drawing/2014/main" id="{B2363433-0444-8A4A-206F-B33768A339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6095" y="2086748"/>
            <a:ext cx="4999233" cy="3400900"/>
          </a:xfrm>
          <a:prstGeom prst="rect">
            <a:avLst/>
          </a:prstGeom>
        </p:spPr>
      </p:pic>
    </p:spTree>
    <p:extLst>
      <p:ext uri="{BB962C8B-B14F-4D97-AF65-F5344CB8AC3E}">
        <p14:creationId xmlns:p14="http://schemas.microsoft.com/office/powerpoint/2010/main" val="341247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FFFF6-2FD5-C777-CD0B-BC82E3ED761E}"/>
              </a:ext>
            </a:extLst>
          </p:cNvPr>
          <p:cNvSpPr>
            <a:spLocks noGrp="1"/>
          </p:cNvSpPr>
          <p:nvPr>
            <p:ph type="title"/>
          </p:nvPr>
        </p:nvSpPr>
        <p:spPr>
          <a:xfrm>
            <a:off x="386500" y="354172"/>
            <a:ext cx="11698662" cy="1036850"/>
          </a:xfrm>
        </p:spPr>
        <p:txBody>
          <a:bodyPr>
            <a:noAutofit/>
          </a:bodyPr>
          <a:lstStyle/>
          <a:p>
            <a:pPr algn="ctr"/>
            <a:r>
              <a:rPr lang="en-US" sz="2000" b="1" dirty="0">
                <a:solidFill>
                  <a:schemeClr val="accent2"/>
                </a:solidFill>
              </a:rPr>
              <a:t>🟨 Dashboard Focus: Bookings Analysis</a:t>
            </a:r>
            <a:br>
              <a:rPr lang="en-US" sz="2000" b="1" dirty="0">
                <a:solidFill>
                  <a:schemeClr val="accent2"/>
                </a:solidFill>
              </a:rPr>
            </a:br>
            <a:br>
              <a:rPr lang="en-US" sz="1500" b="1" dirty="0"/>
            </a:br>
            <a:r>
              <a:rPr lang="en-US" sz="1500" dirty="0"/>
              <a:t>This dashboard analyzes </a:t>
            </a:r>
            <a:r>
              <a:rPr lang="en-US" sz="1500" b="1" dirty="0"/>
              <a:t>booking behavior and revenue patterns</a:t>
            </a:r>
            <a:r>
              <a:rPr lang="en-US" sz="1500" dirty="0"/>
              <a:t> at ITC Hotels. It emphasizes </a:t>
            </a:r>
            <a:r>
              <a:rPr lang="en-US" sz="1500" b="1" dirty="0"/>
              <a:t>when, how, and for how long guests book</a:t>
            </a:r>
            <a:r>
              <a:rPr lang="en-US" sz="1500" dirty="0"/>
              <a:t>, and how this impacts revenue. The focus is on </a:t>
            </a:r>
            <a:r>
              <a:rPr lang="en-US" sz="1500" b="1" dirty="0"/>
              <a:t>ALOS (Average Length of Stay)</a:t>
            </a:r>
            <a:r>
              <a:rPr lang="en-US" sz="1500" dirty="0"/>
              <a:t>, </a:t>
            </a:r>
            <a:r>
              <a:rPr lang="en-US" sz="1500" b="1" dirty="0"/>
              <a:t>booking lead time</a:t>
            </a:r>
            <a:r>
              <a:rPr lang="en-US" sz="1500" dirty="0"/>
              <a:t>, and </a:t>
            </a:r>
            <a:r>
              <a:rPr lang="en-US" sz="1500" b="1" dirty="0"/>
              <a:t>revenue realized</a:t>
            </a:r>
            <a:r>
              <a:rPr lang="en-US" sz="1500" dirty="0"/>
              <a:t> — tracked across room categories, hotel properties, and guest behavior trends.</a:t>
            </a:r>
            <a:br>
              <a:rPr lang="en-US" sz="1500" dirty="0"/>
            </a:br>
            <a:endParaRPr lang="en-US" sz="1500" dirty="0"/>
          </a:p>
        </p:txBody>
      </p:sp>
      <p:pic>
        <p:nvPicPr>
          <p:cNvPr id="5" name="Content Placeholder 4" descr="A screenshot of a computer">
            <a:extLst>
              <a:ext uri="{FF2B5EF4-FFF2-40B4-BE49-F238E27FC236}">
                <a16:creationId xmlns:a16="http://schemas.microsoft.com/office/drawing/2014/main" id="{B7216BA8-A570-8526-1261-E0088313A20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466438"/>
            <a:ext cx="12191999" cy="5400989"/>
          </a:xfrm>
        </p:spPr>
      </p:pic>
    </p:spTree>
    <p:extLst>
      <p:ext uri="{BB962C8B-B14F-4D97-AF65-F5344CB8AC3E}">
        <p14:creationId xmlns:p14="http://schemas.microsoft.com/office/powerpoint/2010/main" val="4007023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9C2B3-A971-26F9-A2F5-EC32E45A655E}"/>
              </a:ext>
            </a:extLst>
          </p:cNvPr>
          <p:cNvSpPr>
            <a:spLocks noGrp="1"/>
          </p:cNvSpPr>
          <p:nvPr>
            <p:ph type="title"/>
          </p:nvPr>
        </p:nvSpPr>
        <p:spPr>
          <a:xfrm>
            <a:off x="9560537" y="3429000"/>
            <a:ext cx="805586" cy="413883"/>
          </a:xfrm>
        </p:spPr>
        <p:txBody>
          <a:bodyPr>
            <a:normAutofit/>
          </a:bodyPr>
          <a:lstStyle/>
          <a:p>
            <a:endParaRPr lang="en-US" sz="100" dirty="0"/>
          </a:p>
        </p:txBody>
      </p:sp>
      <p:graphicFrame>
        <p:nvGraphicFramePr>
          <p:cNvPr id="4" name="Content Placeholder 3">
            <a:extLst>
              <a:ext uri="{FF2B5EF4-FFF2-40B4-BE49-F238E27FC236}">
                <a16:creationId xmlns:a16="http://schemas.microsoft.com/office/drawing/2014/main" id="{E4EF9978-07B4-30F3-A005-B0E0F326759A}"/>
              </a:ext>
            </a:extLst>
          </p:cNvPr>
          <p:cNvGraphicFramePr>
            <a:graphicFrameLocks noGrp="1"/>
          </p:cNvGraphicFramePr>
          <p:nvPr>
            <p:ph idx="1"/>
            <p:extLst>
              <p:ext uri="{D42A27DB-BD31-4B8C-83A1-F6EECF244321}">
                <p14:modId xmlns:p14="http://schemas.microsoft.com/office/powerpoint/2010/main" val="3289107855"/>
              </p:ext>
            </p:extLst>
          </p:nvPr>
        </p:nvGraphicFramePr>
        <p:xfrm>
          <a:off x="118241" y="1564849"/>
          <a:ext cx="6998997" cy="5338816"/>
        </p:xfrm>
        <a:graphic>
          <a:graphicData uri="http://schemas.openxmlformats.org/drawingml/2006/table">
            <a:tbl>
              <a:tblPr/>
              <a:tblGrid>
                <a:gridCol w="2332999">
                  <a:extLst>
                    <a:ext uri="{9D8B030D-6E8A-4147-A177-3AD203B41FA5}">
                      <a16:colId xmlns:a16="http://schemas.microsoft.com/office/drawing/2014/main" val="4257543941"/>
                    </a:ext>
                  </a:extLst>
                </a:gridCol>
                <a:gridCol w="2332999">
                  <a:extLst>
                    <a:ext uri="{9D8B030D-6E8A-4147-A177-3AD203B41FA5}">
                      <a16:colId xmlns:a16="http://schemas.microsoft.com/office/drawing/2014/main" val="1338022823"/>
                    </a:ext>
                  </a:extLst>
                </a:gridCol>
                <a:gridCol w="2332999">
                  <a:extLst>
                    <a:ext uri="{9D8B030D-6E8A-4147-A177-3AD203B41FA5}">
                      <a16:colId xmlns:a16="http://schemas.microsoft.com/office/drawing/2014/main" val="1469867672"/>
                    </a:ext>
                  </a:extLst>
                </a:gridCol>
              </a:tblGrid>
              <a:tr h="492386">
                <a:tc>
                  <a:txBody>
                    <a:bodyPr/>
                    <a:lstStyle/>
                    <a:p>
                      <a:r>
                        <a:rPr lang="en-US" sz="2000" dirty="0">
                          <a:solidFill>
                            <a:schemeClr val="accent2"/>
                          </a:solidFill>
                        </a:rPr>
                        <a:t>Metric</a:t>
                      </a:r>
                    </a:p>
                  </a:txBody>
                  <a:tcPr anchor="ctr">
                    <a:lnL>
                      <a:noFill/>
                    </a:lnL>
                    <a:lnR>
                      <a:noFill/>
                    </a:lnR>
                    <a:lnT>
                      <a:noFill/>
                    </a:lnT>
                    <a:lnB>
                      <a:noFill/>
                    </a:lnB>
                    <a:noFill/>
                  </a:tcPr>
                </a:tc>
                <a:tc>
                  <a:txBody>
                    <a:bodyPr/>
                    <a:lstStyle/>
                    <a:p>
                      <a:r>
                        <a:rPr lang="en-US" sz="2000">
                          <a:solidFill>
                            <a:schemeClr val="accent2"/>
                          </a:solidFill>
                        </a:rPr>
                        <a:t>Value</a:t>
                      </a:r>
                    </a:p>
                  </a:txBody>
                  <a:tcPr anchor="ctr">
                    <a:lnL>
                      <a:noFill/>
                    </a:lnL>
                    <a:lnR>
                      <a:noFill/>
                    </a:lnR>
                    <a:lnT>
                      <a:noFill/>
                    </a:lnT>
                    <a:lnB>
                      <a:noFill/>
                    </a:lnB>
                    <a:noFill/>
                  </a:tcPr>
                </a:tc>
                <a:tc>
                  <a:txBody>
                    <a:bodyPr/>
                    <a:lstStyle/>
                    <a:p>
                      <a:r>
                        <a:rPr lang="en-US" sz="2000" dirty="0">
                          <a:solidFill>
                            <a:schemeClr val="accent2"/>
                          </a:solidFill>
                        </a:rPr>
                        <a:t>Meaning</a:t>
                      </a:r>
                    </a:p>
                  </a:txBody>
                  <a:tcPr anchor="ctr">
                    <a:lnL>
                      <a:noFill/>
                    </a:lnL>
                    <a:lnR>
                      <a:noFill/>
                    </a:lnR>
                    <a:lnT>
                      <a:noFill/>
                    </a:lnT>
                    <a:lnB>
                      <a:noFill/>
                    </a:lnB>
                    <a:noFill/>
                  </a:tcPr>
                </a:tc>
                <a:extLst>
                  <a:ext uri="{0D108BD9-81ED-4DB2-BD59-A6C34878D82A}">
                    <a16:rowId xmlns:a16="http://schemas.microsoft.com/office/drawing/2014/main" val="4594263"/>
                  </a:ext>
                </a:extLst>
              </a:tr>
              <a:tr h="1600255">
                <a:tc>
                  <a:txBody>
                    <a:bodyPr/>
                    <a:lstStyle/>
                    <a:p>
                      <a:r>
                        <a:rPr lang="en-US" sz="1700" b="1">
                          <a:solidFill>
                            <a:schemeClr val="tx2"/>
                          </a:solidFill>
                        </a:rPr>
                        <a:t>Booking Lead Time</a:t>
                      </a:r>
                      <a:endParaRPr lang="en-US" sz="1700">
                        <a:solidFill>
                          <a:schemeClr val="tx2"/>
                        </a:solidFill>
                      </a:endParaRPr>
                    </a:p>
                  </a:txBody>
                  <a:tcPr anchor="ctr">
                    <a:lnL>
                      <a:noFill/>
                    </a:lnL>
                    <a:lnR>
                      <a:noFill/>
                    </a:lnR>
                    <a:lnT>
                      <a:noFill/>
                    </a:lnT>
                    <a:lnB>
                      <a:noFill/>
                    </a:lnB>
                    <a:noFill/>
                  </a:tcPr>
                </a:tc>
                <a:tc>
                  <a:txBody>
                    <a:bodyPr/>
                    <a:lstStyle/>
                    <a:p>
                      <a:r>
                        <a:rPr lang="en-US" sz="1700">
                          <a:solidFill>
                            <a:schemeClr val="tx2"/>
                          </a:solidFill>
                        </a:rPr>
                        <a:t>3.71 days</a:t>
                      </a:r>
                    </a:p>
                  </a:txBody>
                  <a:tcPr anchor="ctr">
                    <a:lnL>
                      <a:noFill/>
                    </a:lnL>
                    <a:lnR>
                      <a:noFill/>
                    </a:lnR>
                    <a:lnT>
                      <a:noFill/>
                    </a:lnT>
                    <a:lnB>
                      <a:noFill/>
                    </a:lnB>
                    <a:noFill/>
                  </a:tcPr>
                </a:tc>
                <a:tc>
                  <a:txBody>
                    <a:bodyPr/>
                    <a:lstStyle/>
                    <a:p>
                      <a:r>
                        <a:rPr lang="en-US" sz="1700">
                          <a:solidFill>
                            <a:schemeClr val="tx2"/>
                          </a:solidFill>
                        </a:rPr>
                        <a:t>Guests are typically booking 3–4 days before arrival, indicating </a:t>
                      </a:r>
                      <a:r>
                        <a:rPr lang="en-US" sz="1700" b="1">
                          <a:solidFill>
                            <a:schemeClr val="tx2"/>
                          </a:solidFill>
                        </a:rPr>
                        <a:t>short-notice bookings</a:t>
                      </a:r>
                      <a:r>
                        <a:rPr lang="en-US" sz="1700">
                          <a:solidFill>
                            <a:schemeClr val="tx2"/>
                          </a:solidFill>
                        </a:rPr>
                        <a:t>.</a:t>
                      </a:r>
                    </a:p>
                  </a:txBody>
                  <a:tcPr anchor="ctr">
                    <a:lnL>
                      <a:noFill/>
                    </a:lnL>
                    <a:lnR>
                      <a:noFill/>
                    </a:lnR>
                    <a:lnT>
                      <a:noFill/>
                    </a:lnT>
                    <a:lnB>
                      <a:noFill/>
                    </a:lnB>
                    <a:noFill/>
                  </a:tcPr>
                </a:tc>
                <a:extLst>
                  <a:ext uri="{0D108BD9-81ED-4DB2-BD59-A6C34878D82A}">
                    <a16:rowId xmlns:a16="http://schemas.microsoft.com/office/drawing/2014/main" val="3616089264"/>
                  </a:ext>
                </a:extLst>
              </a:tr>
              <a:tr h="1600255">
                <a:tc>
                  <a:txBody>
                    <a:bodyPr/>
                    <a:lstStyle/>
                    <a:p>
                      <a:r>
                        <a:rPr lang="en-US" sz="1700" b="1">
                          <a:solidFill>
                            <a:schemeClr val="tx2"/>
                          </a:solidFill>
                        </a:rPr>
                        <a:t>ALOS (Average Length of Stay)</a:t>
                      </a:r>
                      <a:endParaRPr lang="en-US" sz="1700">
                        <a:solidFill>
                          <a:schemeClr val="tx2"/>
                        </a:solidFill>
                      </a:endParaRPr>
                    </a:p>
                  </a:txBody>
                  <a:tcPr anchor="ctr">
                    <a:lnL>
                      <a:noFill/>
                    </a:lnL>
                    <a:lnR>
                      <a:noFill/>
                    </a:lnR>
                    <a:lnT>
                      <a:noFill/>
                    </a:lnT>
                    <a:lnB>
                      <a:noFill/>
                    </a:lnB>
                    <a:noFill/>
                  </a:tcPr>
                </a:tc>
                <a:tc>
                  <a:txBody>
                    <a:bodyPr/>
                    <a:lstStyle/>
                    <a:p>
                      <a:r>
                        <a:rPr lang="en-US" sz="1700">
                          <a:solidFill>
                            <a:schemeClr val="tx2"/>
                          </a:solidFill>
                        </a:rPr>
                        <a:t>2.37 days</a:t>
                      </a:r>
                    </a:p>
                  </a:txBody>
                  <a:tcPr anchor="ctr">
                    <a:lnL>
                      <a:noFill/>
                    </a:lnL>
                    <a:lnR>
                      <a:noFill/>
                    </a:lnR>
                    <a:lnT>
                      <a:noFill/>
                    </a:lnT>
                    <a:lnB>
                      <a:noFill/>
                    </a:lnB>
                    <a:noFill/>
                  </a:tcPr>
                </a:tc>
                <a:tc>
                  <a:txBody>
                    <a:bodyPr/>
                    <a:lstStyle/>
                    <a:p>
                      <a:r>
                        <a:rPr lang="en-US" sz="1700" dirty="0">
                          <a:solidFill>
                            <a:schemeClr val="tx2"/>
                          </a:solidFill>
                        </a:rPr>
                        <a:t>Guests stay on average ~2.4 days — consistent with short-term business or weekend leisure stays.</a:t>
                      </a:r>
                    </a:p>
                  </a:txBody>
                  <a:tcPr anchor="ctr">
                    <a:lnL>
                      <a:noFill/>
                    </a:lnL>
                    <a:lnR>
                      <a:noFill/>
                    </a:lnR>
                    <a:lnT>
                      <a:noFill/>
                    </a:lnT>
                    <a:lnB>
                      <a:noFill/>
                    </a:lnB>
                    <a:noFill/>
                  </a:tcPr>
                </a:tc>
                <a:extLst>
                  <a:ext uri="{0D108BD9-81ED-4DB2-BD59-A6C34878D82A}">
                    <a16:rowId xmlns:a16="http://schemas.microsoft.com/office/drawing/2014/main" val="1883494925"/>
                  </a:ext>
                </a:extLst>
              </a:tr>
              <a:tr h="1600255">
                <a:tc>
                  <a:txBody>
                    <a:bodyPr/>
                    <a:lstStyle/>
                    <a:p>
                      <a:r>
                        <a:rPr lang="en-US" sz="1700" b="1">
                          <a:solidFill>
                            <a:schemeClr val="tx2"/>
                          </a:solidFill>
                        </a:rPr>
                        <a:t>Top Revenue Category</a:t>
                      </a:r>
                      <a:endParaRPr lang="en-US" sz="1700">
                        <a:solidFill>
                          <a:schemeClr val="tx2"/>
                        </a:solidFill>
                      </a:endParaRPr>
                    </a:p>
                  </a:txBody>
                  <a:tcPr anchor="ctr">
                    <a:lnL>
                      <a:noFill/>
                    </a:lnL>
                    <a:lnR>
                      <a:noFill/>
                    </a:lnR>
                    <a:lnT>
                      <a:noFill/>
                    </a:lnT>
                    <a:lnB>
                      <a:noFill/>
                    </a:lnB>
                    <a:noFill/>
                  </a:tcPr>
                </a:tc>
                <a:tc>
                  <a:txBody>
                    <a:bodyPr/>
                    <a:lstStyle/>
                    <a:p>
                      <a:r>
                        <a:rPr lang="en-US" sz="1700">
                          <a:solidFill>
                            <a:schemeClr val="tx2"/>
                          </a:solidFill>
                        </a:rPr>
                        <a:t>Elite</a:t>
                      </a:r>
                    </a:p>
                  </a:txBody>
                  <a:tcPr anchor="ctr">
                    <a:lnL>
                      <a:noFill/>
                    </a:lnL>
                    <a:lnR>
                      <a:noFill/>
                    </a:lnR>
                    <a:lnT>
                      <a:noFill/>
                    </a:lnT>
                    <a:lnB>
                      <a:noFill/>
                    </a:lnB>
                    <a:noFill/>
                  </a:tcPr>
                </a:tc>
                <a:tc>
                  <a:txBody>
                    <a:bodyPr/>
                    <a:lstStyle/>
                    <a:p>
                      <a:r>
                        <a:rPr lang="en-US" sz="1700" dirty="0">
                          <a:solidFill>
                            <a:schemeClr val="tx2"/>
                          </a:solidFill>
                        </a:rPr>
                        <a:t>Bookings in </a:t>
                      </a:r>
                      <a:r>
                        <a:rPr lang="en-US" sz="1700" b="1" dirty="0">
                          <a:solidFill>
                            <a:schemeClr val="tx2"/>
                          </a:solidFill>
                        </a:rPr>
                        <a:t>Elite rooms</a:t>
                      </a:r>
                      <a:r>
                        <a:rPr lang="en-US" sz="1700" dirty="0">
                          <a:solidFill>
                            <a:schemeClr val="tx2"/>
                          </a:solidFill>
                        </a:rPr>
                        <a:t> generate the highest revenue. This segment is key for financial growth.</a:t>
                      </a:r>
                    </a:p>
                  </a:txBody>
                  <a:tcPr anchor="ctr">
                    <a:lnL>
                      <a:noFill/>
                    </a:lnL>
                    <a:lnR>
                      <a:noFill/>
                    </a:lnR>
                    <a:lnT>
                      <a:noFill/>
                    </a:lnT>
                    <a:lnB>
                      <a:noFill/>
                    </a:lnB>
                    <a:noFill/>
                  </a:tcPr>
                </a:tc>
                <a:extLst>
                  <a:ext uri="{0D108BD9-81ED-4DB2-BD59-A6C34878D82A}">
                    <a16:rowId xmlns:a16="http://schemas.microsoft.com/office/drawing/2014/main" val="499770801"/>
                  </a:ext>
                </a:extLst>
              </a:tr>
            </a:tbl>
          </a:graphicData>
        </a:graphic>
      </p:graphicFrame>
      <p:pic>
        <p:nvPicPr>
          <p:cNvPr id="5" name="Picture 4">
            <a:extLst>
              <a:ext uri="{FF2B5EF4-FFF2-40B4-BE49-F238E27FC236}">
                <a16:creationId xmlns:a16="http://schemas.microsoft.com/office/drawing/2014/main" id="{2CB719D4-EBAB-6BB3-1A9E-F131B3AFEBE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7" name="Picture 6" descr="A screenshot of a phone">
            <a:extLst>
              <a:ext uri="{FF2B5EF4-FFF2-40B4-BE49-F238E27FC236}">
                <a16:creationId xmlns:a16="http://schemas.microsoft.com/office/drawing/2014/main" id="{AE974063-3B55-70FF-F877-BAE1981918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5643" y="2447006"/>
            <a:ext cx="2440960" cy="3159974"/>
          </a:xfrm>
          <a:prstGeom prst="rect">
            <a:avLst/>
          </a:prstGeom>
        </p:spPr>
      </p:pic>
    </p:spTree>
    <p:extLst>
      <p:ext uri="{BB962C8B-B14F-4D97-AF65-F5344CB8AC3E}">
        <p14:creationId xmlns:p14="http://schemas.microsoft.com/office/powerpoint/2010/main" val="2257172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5D033-E14B-4DF7-E6A5-D826BF190DA5}"/>
              </a:ext>
            </a:extLst>
          </p:cNvPr>
          <p:cNvSpPr>
            <a:spLocks noGrp="1"/>
          </p:cNvSpPr>
          <p:nvPr>
            <p:ph type="title"/>
          </p:nvPr>
        </p:nvSpPr>
        <p:spPr>
          <a:xfrm flipV="1">
            <a:off x="10114961" y="5543472"/>
            <a:ext cx="536542" cy="143480"/>
          </a:xfrm>
        </p:spPr>
        <p:txBody>
          <a:bodyPr>
            <a:normAutofit/>
          </a:bodyPr>
          <a:lstStyle/>
          <a:p>
            <a:endParaRPr lang="en-US" sz="100" dirty="0"/>
          </a:p>
        </p:txBody>
      </p:sp>
      <p:graphicFrame>
        <p:nvGraphicFramePr>
          <p:cNvPr id="4" name="Content Placeholder 3">
            <a:extLst>
              <a:ext uri="{FF2B5EF4-FFF2-40B4-BE49-F238E27FC236}">
                <a16:creationId xmlns:a16="http://schemas.microsoft.com/office/drawing/2014/main" id="{4F734C07-EB9D-4D2E-F18C-D569E7B791DB}"/>
              </a:ext>
            </a:extLst>
          </p:cNvPr>
          <p:cNvGraphicFramePr>
            <a:graphicFrameLocks noGrp="1"/>
          </p:cNvGraphicFramePr>
          <p:nvPr>
            <p:ph idx="1"/>
            <p:extLst>
              <p:ext uri="{D42A27DB-BD31-4B8C-83A1-F6EECF244321}">
                <p14:modId xmlns:p14="http://schemas.microsoft.com/office/powerpoint/2010/main" val="3727392744"/>
              </p:ext>
            </p:extLst>
          </p:nvPr>
        </p:nvGraphicFramePr>
        <p:xfrm>
          <a:off x="245098" y="1435464"/>
          <a:ext cx="7579149" cy="5536237"/>
        </p:xfrm>
        <a:graphic>
          <a:graphicData uri="http://schemas.openxmlformats.org/drawingml/2006/table">
            <a:tbl>
              <a:tblPr/>
              <a:tblGrid>
                <a:gridCol w="2529003">
                  <a:extLst>
                    <a:ext uri="{9D8B030D-6E8A-4147-A177-3AD203B41FA5}">
                      <a16:colId xmlns:a16="http://schemas.microsoft.com/office/drawing/2014/main" val="1079037421"/>
                    </a:ext>
                  </a:extLst>
                </a:gridCol>
                <a:gridCol w="2525073">
                  <a:extLst>
                    <a:ext uri="{9D8B030D-6E8A-4147-A177-3AD203B41FA5}">
                      <a16:colId xmlns:a16="http://schemas.microsoft.com/office/drawing/2014/main" val="3308977348"/>
                    </a:ext>
                  </a:extLst>
                </a:gridCol>
                <a:gridCol w="2525073">
                  <a:extLst>
                    <a:ext uri="{9D8B030D-6E8A-4147-A177-3AD203B41FA5}">
                      <a16:colId xmlns:a16="http://schemas.microsoft.com/office/drawing/2014/main" val="1035681987"/>
                    </a:ext>
                  </a:extLst>
                </a:gridCol>
              </a:tblGrid>
              <a:tr h="415558">
                <a:tc>
                  <a:txBody>
                    <a:bodyPr/>
                    <a:lstStyle/>
                    <a:p>
                      <a:r>
                        <a:rPr lang="en-US" sz="2100">
                          <a:solidFill>
                            <a:schemeClr val="accent2"/>
                          </a:solidFill>
                        </a:rPr>
                        <a:t>Parameter</a:t>
                      </a:r>
                    </a:p>
                  </a:txBody>
                  <a:tcPr anchor="ctr">
                    <a:lnL>
                      <a:noFill/>
                    </a:lnL>
                    <a:lnR>
                      <a:noFill/>
                    </a:lnR>
                    <a:lnT>
                      <a:noFill/>
                    </a:lnT>
                    <a:lnB>
                      <a:noFill/>
                    </a:lnB>
                    <a:noFill/>
                  </a:tcPr>
                </a:tc>
                <a:tc>
                  <a:txBody>
                    <a:bodyPr/>
                    <a:lstStyle/>
                    <a:p>
                      <a:r>
                        <a:rPr lang="en-US" sz="2100">
                          <a:solidFill>
                            <a:schemeClr val="accent2"/>
                          </a:solidFill>
                        </a:rPr>
                        <a:t>Value</a:t>
                      </a:r>
                    </a:p>
                  </a:txBody>
                  <a:tcPr anchor="ctr">
                    <a:lnL>
                      <a:noFill/>
                    </a:lnL>
                    <a:lnR>
                      <a:noFill/>
                    </a:lnR>
                    <a:lnT>
                      <a:noFill/>
                    </a:lnT>
                    <a:lnB>
                      <a:noFill/>
                    </a:lnB>
                    <a:noFill/>
                  </a:tcPr>
                </a:tc>
                <a:tc>
                  <a:txBody>
                    <a:bodyPr/>
                    <a:lstStyle/>
                    <a:p>
                      <a:r>
                        <a:rPr lang="en-US" sz="2100" dirty="0">
                          <a:solidFill>
                            <a:schemeClr val="accent2"/>
                          </a:solidFill>
                        </a:rPr>
                        <a:t>Interpretation</a:t>
                      </a:r>
                    </a:p>
                  </a:txBody>
                  <a:tcPr anchor="ctr">
                    <a:lnL>
                      <a:noFill/>
                    </a:lnL>
                    <a:lnR>
                      <a:noFill/>
                    </a:lnR>
                    <a:lnT>
                      <a:noFill/>
                    </a:lnT>
                    <a:lnB>
                      <a:noFill/>
                    </a:lnB>
                    <a:noFill/>
                  </a:tcPr>
                </a:tc>
                <a:extLst>
                  <a:ext uri="{0D108BD9-81ED-4DB2-BD59-A6C34878D82A}">
                    <a16:rowId xmlns:a16="http://schemas.microsoft.com/office/drawing/2014/main" val="524122435"/>
                  </a:ext>
                </a:extLst>
              </a:tr>
              <a:tr h="1583681">
                <a:tc>
                  <a:txBody>
                    <a:bodyPr/>
                    <a:lstStyle/>
                    <a:p>
                      <a:r>
                        <a:rPr lang="en-US" b="1">
                          <a:solidFill>
                            <a:schemeClr val="tx2"/>
                          </a:solidFill>
                        </a:rPr>
                        <a:t>WOW Growth</a:t>
                      </a:r>
                      <a:r>
                        <a:rPr lang="en-US">
                          <a:solidFill>
                            <a:schemeClr val="tx2"/>
                          </a:solidFill>
                        </a:rPr>
                        <a:t> (Week-over-Week ALOS)</a:t>
                      </a:r>
                    </a:p>
                  </a:txBody>
                  <a:tcPr anchor="ctr">
                    <a:lnL>
                      <a:noFill/>
                    </a:lnL>
                    <a:lnR>
                      <a:noFill/>
                    </a:lnR>
                    <a:lnT>
                      <a:noFill/>
                    </a:lnT>
                    <a:lnB>
                      <a:noFill/>
                    </a:lnB>
                    <a:noFill/>
                  </a:tcPr>
                </a:tc>
                <a:tc>
                  <a:txBody>
                    <a:bodyPr/>
                    <a:lstStyle/>
                    <a:p>
                      <a:r>
                        <a:rPr lang="en-US" dirty="0">
                          <a:solidFill>
                            <a:schemeClr val="tx2"/>
                          </a:solidFill>
                        </a:rPr>
                        <a:t>13.65% ↑</a:t>
                      </a:r>
                    </a:p>
                  </a:txBody>
                  <a:tcPr anchor="ctr">
                    <a:lnL>
                      <a:noFill/>
                    </a:lnL>
                    <a:lnR>
                      <a:noFill/>
                    </a:lnR>
                    <a:lnT>
                      <a:noFill/>
                    </a:lnT>
                    <a:lnB>
                      <a:noFill/>
                    </a:lnB>
                    <a:noFill/>
                  </a:tcPr>
                </a:tc>
                <a:tc>
                  <a:txBody>
                    <a:bodyPr/>
                    <a:lstStyle/>
                    <a:p>
                      <a:r>
                        <a:rPr lang="en-US" dirty="0">
                          <a:solidFill>
                            <a:schemeClr val="tx2"/>
                          </a:solidFill>
                        </a:rPr>
                        <a:t>Weekly length of stay is improving — a good sign of customer engagement or success of long-stay offers.</a:t>
                      </a:r>
                    </a:p>
                  </a:txBody>
                  <a:tcPr anchor="ctr">
                    <a:lnL>
                      <a:noFill/>
                    </a:lnL>
                    <a:lnR>
                      <a:noFill/>
                    </a:lnR>
                    <a:lnT>
                      <a:noFill/>
                    </a:lnT>
                    <a:lnB>
                      <a:noFill/>
                    </a:lnB>
                    <a:noFill/>
                  </a:tcPr>
                </a:tc>
                <a:extLst>
                  <a:ext uri="{0D108BD9-81ED-4DB2-BD59-A6C34878D82A}">
                    <a16:rowId xmlns:a16="http://schemas.microsoft.com/office/drawing/2014/main" val="2321713350"/>
                  </a:ext>
                </a:extLst>
              </a:tr>
              <a:tr h="1799638">
                <a:tc>
                  <a:txBody>
                    <a:bodyPr/>
                    <a:lstStyle/>
                    <a:p>
                      <a:r>
                        <a:rPr lang="en-US" b="1" dirty="0">
                          <a:solidFill>
                            <a:schemeClr val="tx2"/>
                          </a:solidFill>
                        </a:rPr>
                        <a:t>MOM Growth</a:t>
                      </a:r>
                      <a:r>
                        <a:rPr lang="en-US" dirty="0">
                          <a:solidFill>
                            <a:schemeClr val="tx2"/>
                          </a:solidFill>
                        </a:rPr>
                        <a:t> (Month-over-Month ALOS)</a:t>
                      </a:r>
                    </a:p>
                  </a:txBody>
                  <a:tcPr anchor="ctr">
                    <a:lnL>
                      <a:noFill/>
                    </a:lnL>
                    <a:lnR>
                      <a:noFill/>
                    </a:lnR>
                    <a:lnT>
                      <a:noFill/>
                    </a:lnT>
                    <a:lnB>
                      <a:noFill/>
                    </a:lnB>
                    <a:noFill/>
                  </a:tcPr>
                </a:tc>
                <a:tc>
                  <a:txBody>
                    <a:bodyPr/>
                    <a:lstStyle/>
                    <a:p>
                      <a:r>
                        <a:rPr lang="en-US" dirty="0">
                          <a:solidFill>
                            <a:schemeClr val="tx2"/>
                          </a:solidFill>
                        </a:rPr>
                        <a:t>50.37% ↑</a:t>
                      </a:r>
                    </a:p>
                  </a:txBody>
                  <a:tcPr anchor="ctr">
                    <a:lnL>
                      <a:noFill/>
                    </a:lnL>
                    <a:lnR>
                      <a:noFill/>
                    </a:lnR>
                    <a:lnT>
                      <a:noFill/>
                    </a:lnT>
                    <a:lnB>
                      <a:noFill/>
                    </a:lnB>
                    <a:noFill/>
                  </a:tcPr>
                </a:tc>
                <a:tc>
                  <a:txBody>
                    <a:bodyPr/>
                    <a:lstStyle/>
                    <a:p>
                      <a:r>
                        <a:rPr lang="en-US" dirty="0">
                          <a:solidFill>
                            <a:schemeClr val="tx2"/>
                          </a:solidFill>
                        </a:rPr>
                        <a:t>Monthly ALOS has grown significantly — this could be driven by peak season, extended stays, or corporate tie-ups.</a:t>
                      </a:r>
                    </a:p>
                  </a:txBody>
                  <a:tcPr anchor="ctr">
                    <a:lnL>
                      <a:noFill/>
                    </a:lnL>
                    <a:lnR>
                      <a:noFill/>
                    </a:lnR>
                    <a:lnT>
                      <a:noFill/>
                    </a:lnT>
                    <a:lnB>
                      <a:noFill/>
                    </a:lnB>
                    <a:noFill/>
                  </a:tcPr>
                </a:tc>
                <a:extLst>
                  <a:ext uri="{0D108BD9-81ED-4DB2-BD59-A6C34878D82A}">
                    <a16:rowId xmlns:a16="http://schemas.microsoft.com/office/drawing/2014/main" val="1591538014"/>
                  </a:ext>
                </a:extLst>
              </a:tr>
              <a:tr h="1477541">
                <a:tc>
                  <a:txBody>
                    <a:bodyPr/>
                    <a:lstStyle/>
                    <a:p>
                      <a:r>
                        <a:rPr lang="en-US">
                          <a:solidFill>
                            <a:schemeClr val="tx2"/>
                          </a:solidFill>
                        </a:rPr>
                        <a:t>✅ </a:t>
                      </a:r>
                      <a:r>
                        <a:rPr lang="en-US" b="1">
                          <a:solidFill>
                            <a:schemeClr val="tx2"/>
                          </a:solidFill>
                        </a:rPr>
                        <a:t>Insight:</a:t>
                      </a:r>
                      <a:r>
                        <a:rPr lang="en-US">
                          <a:solidFill>
                            <a:schemeClr val="tx2"/>
                          </a:solidFill>
                        </a:rPr>
                        <a:t> Hotel booking trends show </a:t>
                      </a:r>
                      <a:r>
                        <a:rPr lang="en-US" b="1">
                          <a:solidFill>
                            <a:schemeClr val="tx2"/>
                          </a:solidFill>
                        </a:rPr>
                        <a:t>increasing stay durations</a:t>
                      </a:r>
                      <a:r>
                        <a:rPr lang="en-US">
                          <a:solidFill>
                            <a:schemeClr val="tx2"/>
                          </a:solidFill>
                        </a:rPr>
                        <a:t>, which enhances revenue per guest.</a:t>
                      </a:r>
                    </a:p>
                  </a:txBody>
                  <a:tcPr anchor="ctr">
                    <a:lnL>
                      <a:noFill/>
                    </a:lnL>
                    <a:lnR>
                      <a:noFill/>
                    </a:lnR>
                    <a:lnT>
                      <a:noFill/>
                    </a:lnT>
                    <a:lnB>
                      <a:noFill/>
                    </a:lnB>
                    <a:noFill/>
                  </a:tcPr>
                </a:tc>
                <a:tc>
                  <a:txBody>
                    <a:bodyPr/>
                    <a:lstStyle/>
                    <a:p>
                      <a:endParaRPr lang="en-US">
                        <a:solidFill>
                          <a:schemeClr val="tx2"/>
                        </a:solidFill>
                      </a:endParaRPr>
                    </a:p>
                  </a:txBody>
                  <a:tcPr anchor="ctr">
                    <a:lnL>
                      <a:noFill/>
                    </a:lnL>
                    <a:lnR>
                      <a:noFill/>
                    </a:lnR>
                    <a:lnT>
                      <a:noFill/>
                    </a:lnT>
                    <a:lnB>
                      <a:noFill/>
                    </a:lnB>
                    <a:noFill/>
                  </a:tcPr>
                </a:tc>
                <a:tc>
                  <a:txBody>
                    <a:bodyPr/>
                    <a:lstStyle/>
                    <a:p>
                      <a:endParaRPr lang="en-US" dirty="0">
                        <a:solidFill>
                          <a:schemeClr val="tx2"/>
                        </a:solidFill>
                      </a:endParaRPr>
                    </a:p>
                  </a:txBody>
                  <a:tcPr anchor="ctr">
                    <a:lnL>
                      <a:noFill/>
                    </a:lnL>
                    <a:lnR>
                      <a:noFill/>
                    </a:lnR>
                    <a:lnT>
                      <a:noFill/>
                    </a:lnT>
                    <a:lnB>
                      <a:noFill/>
                    </a:lnB>
                    <a:noFill/>
                  </a:tcPr>
                </a:tc>
                <a:extLst>
                  <a:ext uri="{0D108BD9-81ED-4DB2-BD59-A6C34878D82A}">
                    <a16:rowId xmlns:a16="http://schemas.microsoft.com/office/drawing/2014/main" val="1801284307"/>
                  </a:ext>
                </a:extLst>
              </a:tr>
            </a:tbl>
          </a:graphicData>
        </a:graphic>
      </p:graphicFrame>
      <p:pic>
        <p:nvPicPr>
          <p:cNvPr id="5" name="Picture 4">
            <a:extLst>
              <a:ext uri="{FF2B5EF4-FFF2-40B4-BE49-F238E27FC236}">
                <a16:creationId xmlns:a16="http://schemas.microsoft.com/office/drawing/2014/main" id="{7CAC6606-C912-2D77-5332-B37961D33A5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94070" y="-188760"/>
            <a:ext cx="2440960" cy="1624224"/>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E42DB73C-BF55-EBE2-CC05-DFAB0C236B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33676" y="3713921"/>
            <a:ext cx="4330044" cy="3068055"/>
          </a:xfrm>
          <a:prstGeom prst="rect">
            <a:avLst/>
          </a:prstGeom>
        </p:spPr>
      </p:pic>
    </p:spTree>
    <p:extLst>
      <p:ext uri="{BB962C8B-B14F-4D97-AF65-F5344CB8AC3E}">
        <p14:creationId xmlns:p14="http://schemas.microsoft.com/office/powerpoint/2010/main" val="628030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a:solidFill>
                  <a:schemeClr val="accent2"/>
                </a:solidFill>
              </a:rPr>
              <a:t>ITC</a:t>
            </a:r>
            <a:endParaRPr lang="en-US" sz="4800" dirty="0">
              <a:solidFill>
                <a:schemeClr val="accent2"/>
              </a:solidFill>
            </a:endParaRPr>
          </a:p>
        </p:txBody>
      </p:sp>
      <p:sp>
        <p:nvSpPr>
          <p:cNvPr id="3" name="Content Placeholder 2"/>
          <p:cNvSpPr>
            <a:spLocks noGrp="1"/>
          </p:cNvSpPr>
          <p:nvPr>
            <p:ph idx="1"/>
          </p:nvPr>
        </p:nvSpPr>
        <p:spPr/>
        <p:txBody>
          <a:bodyPr>
            <a:normAutofit/>
          </a:bodyPr>
          <a:lstStyle/>
          <a:p>
            <a:pPr lvl="0"/>
            <a:r>
              <a:rPr lang="en-IN" sz="2000" dirty="0">
                <a:latin typeface="Book Antiqua" pitchFamily="18" charset="0"/>
              </a:rPr>
              <a:t>ITC was established on August 24, 1910</a:t>
            </a:r>
          </a:p>
          <a:p>
            <a:pPr lvl="0"/>
            <a:r>
              <a:rPr lang="en-IN" sz="2000" dirty="0">
                <a:latin typeface="Book Antiqua" pitchFamily="18" charset="0"/>
              </a:rPr>
              <a:t>Indian public conglomerate company headquartered in Kolkata, West Bengal, India</a:t>
            </a:r>
          </a:p>
          <a:p>
            <a:pPr lvl="0"/>
            <a:r>
              <a:rPr lang="en-IN" sz="2000" dirty="0">
                <a:latin typeface="Book Antiqua" pitchFamily="18" charset="0"/>
              </a:rPr>
              <a:t>ITC's annual turnover stood at $7 billion and market capitalization of over $34 billion</a:t>
            </a:r>
          </a:p>
          <a:p>
            <a:pPr lvl="0"/>
            <a:r>
              <a:rPr lang="en-IN" sz="2000" dirty="0">
                <a:latin typeface="Book Antiqua" pitchFamily="18" charset="0"/>
              </a:rPr>
              <a:t>The company is currently headed by Yogesh </a:t>
            </a:r>
            <a:r>
              <a:rPr lang="en-IN" sz="2000" dirty="0" err="1">
                <a:latin typeface="Book Antiqua" pitchFamily="18" charset="0"/>
              </a:rPr>
              <a:t>Chander</a:t>
            </a:r>
            <a:r>
              <a:rPr lang="en-IN" sz="2000" dirty="0">
                <a:latin typeface="Book Antiqua" pitchFamily="18" charset="0"/>
              </a:rPr>
              <a:t> </a:t>
            </a:r>
            <a:r>
              <a:rPr lang="en-IN" sz="2000" dirty="0" err="1">
                <a:latin typeface="Book Antiqua" pitchFamily="18" charset="0"/>
              </a:rPr>
              <a:t>Deveshwar</a:t>
            </a:r>
            <a:r>
              <a:rPr lang="en-IN" sz="2000" dirty="0">
                <a:latin typeface="Book Antiqua" pitchFamily="18" charset="0"/>
              </a:rPr>
              <a:t> (CEO)</a:t>
            </a:r>
          </a:p>
          <a:p>
            <a:pPr lvl="0"/>
            <a:r>
              <a:rPr lang="en-IN" sz="2000" dirty="0">
                <a:latin typeface="Book Antiqua" pitchFamily="18" charset="0"/>
              </a:rPr>
              <a:t>It employs over 29,000 people at more than 60 locations across India and is listed on Forbes 2000</a:t>
            </a:r>
          </a:p>
          <a:p>
            <a:pPr lvl="0"/>
            <a:r>
              <a:rPr lang="en-IN" sz="2000" dirty="0">
                <a:latin typeface="Book Antiqua" pitchFamily="18" charset="0"/>
              </a:rPr>
              <a:t>ITC Limited completed 100 years on 24</a:t>
            </a:r>
            <a:r>
              <a:rPr lang="en-IN" sz="2000" baseline="30000" dirty="0">
                <a:latin typeface="Book Antiqua" pitchFamily="18" charset="0"/>
              </a:rPr>
              <a:t>th</a:t>
            </a:r>
            <a:r>
              <a:rPr lang="en-IN" sz="2000" dirty="0">
                <a:latin typeface="Book Antiqua" pitchFamily="18" charset="0"/>
              </a:rPr>
              <a:t>  August 2010</a:t>
            </a:r>
          </a:p>
          <a:p>
            <a:endParaRPr lang="en-IN" sz="2000"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363987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4C88D-EFEA-CAC1-BF2B-4CB2FB3EC5D2}"/>
              </a:ext>
            </a:extLst>
          </p:cNvPr>
          <p:cNvSpPr>
            <a:spLocks noGrp="1"/>
          </p:cNvSpPr>
          <p:nvPr>
            <p:ph type="title"/>
          </p:nvPr>
        </p:nvSpPr>
        <p:spPr>
          <a:xfrm>
            <a:off x="10218974" y="3976697"/>
            <a:ext cx="806777" cy="745229"/>
          </a:xfrm>
        </p:spPr>
        <p:txBody>
          <a:bodyPr/>
          <a:lstStyle/>
          <a:p>
            <a:r>
              <a:rPr lang="en-US" sz="100" b="1" dirty="0">
                <a:solidFill>
                  <a:schemeClr val="tx2"/>
                </a:solidFill>
              </a:rPr>
              <a:t>🔷 Visual Insights</a:t>
            </a:r>
            <a:br>
              <a:rPr lang="en-US" sz="3200" b="1" dirty="0">
                <a:solidFill>
                  <a:schemeClr val="tx2"/>
                </a:solidFill>
              </a:rPr>
            </a:br>
            <a:endParaRPr lang="en-US" dirty="0"/>
          </a:p>
        </p:txBody>
      </p:sp>
      <p:graphicFrame>
        <p:nvGraphicFramePr>
          <p:cNvPr id="4" name="Content Placeholder 3">
            <a:extLst>
              <a:ext uri="{FF2B5EF4-FFF2-40B4-BE49-F238E27FC236}">
                <a16:creationId xmlns:a16="http://schemas.microsoft.com/office/drawing/2014/main" id="{09C0C3E7-9B61-88CB-07DE-159949411D9B}"/>
              </a:ext>
            </a:extLst>
          </p:cNvPr>
          <p:cNvGraphicFramePr>
            <a:graphicFrameLocks noGrp="1"/>
          </p:cNvGraphicFramePr>
          <p:nvPr>
            <p:ph idx="1"/>
            <p:extLst>
              <p:ext uri="{D42A27DB-BD31-4B8C-83A1-F6EECF244321}">
                <p14:modId xmlns:p14="http://schemas.microsoft.com/office/powerpoint/2010/main" val="32798331"/>
              </p:ext>
            </p:extLst>
          </p:nvPr>
        </p:nvGraphicFramePr>
        <p:xfrm>
          <a:off x="331406" y="238184"/>
          <a:ext cx="10914771" cy="6705600"/>
        </p:xfrm>
        <a:graphic>
          <a:graphicData uri="http://schemas.openxmlformats.org/drawingml/2006/table">
            <a:tbl>
              <a:tblPr/>
              <a:tblGrid>
                <a:gridCol w="2816714">
                  <a:extLst>
                    <a:ext uri="{9D8B030D-6E8A-4147-A177-3AD203B41FA5}">
                      <a16:colId xmlns:a16="http://schemas.microsoft.com/office/drawing/2014/main" val="3087014529"/>
                    </a:ext>
                  </a:extLst>
                </a:gridCol>
                <a:gridCol w="2816714">
                  <a:extLst>
                    <a:ext uri="{9D8B030D-6E8A-4147-A177-3AD203B41FA5}">
                      <a16:colId xmlns:a16="http://schemas.microsoft.com/office/drawing/2014/main" val="192981502"/>
                    </a:ext>
                  </a:extLst>
                </a:gridCol>
                <a:gridCol w="5281343">
                  <a:extLst>
                    <a:ext uri="{9D8B030D-6E8A-4147-A177-3AD203B41FA5}">
                      <a16:colId xmlns:a16="http://schemas.microsoft.com/office/drawing/2014/main" val="2913317124"/>
                    </a:ext>
                  </a:extLst>
                </a:gridCol>
              </a:tblGrid>
              <a:tr h="3411113">
                <a:tc>
                  <a:txBody>
                    <a:bodyPr/>
                    <a:lstStyle/>
                    <a:p>
                      <a:pPr marL="0" indent="0" algn="l">
                        <a:buNone/>
                      </a:pPr>
                      <a:r>
                        <a:rPr lang="en-US" sz="1800" b="1" dirty="0">
                          <a:solidFill>
                            <a:schemeClr val="accent2"/>
                          </a:solidFill>
                        </a:rPr>
                        <a:t>  </a:t>
                      </a:r>
                      <a:r>
                        <a:rPr lang="en-US" sz="2800" b="1" dirty="0">
                          <a:solidFill>
                            <a:schemeClr val="accent2"/>
                          </a:solidFill>
                        </a:rPr>
                        <a:t>ALOS by Room Class</a:t>
                      </a:r>
                    </a:p>
                    <a:p>
                      <a:pPr marL="0" indent="0" algn="l">
                        <a:buNone/>
                      </a:pPr>
                      <a:endParaRPr lang="en-US" sz="1800" b="1" dirty="0">
                        <a:solidFill>
                          <a:schemeClr val="accent2"/>
                        </a:solidFill>
                      </a:endParaRPr>
                    </a:p>
                    <a:p>
                      <a:pPr marL="0" indent="0" algn="l">
                        <a:buNone/>
                      </a:pPr>
                      <a:endParaRPr lang="en-US" sz="1800" b="1" dirty="0">
                        <a:solidFill>
                          <a:schemeClr val="accent2"/>
                        </a:solidFill>
                      </a:endParaRPr>
                    </a:p>
                    <a:p>
                      <a:pPr marL="457200" indent="-457200">
                        <a:buAutoNum type="arabicPeriod"/>
                      </a:pPr>
                      <a:endParaRPr lang="en-US" sz="1800" b="1" dirty="0">
                        <a:solidFill>
                          <a:schemeClr val="accent2"/>
                        </a:solidFill>
                      </a:endParaRPr>
                    </a:p>
                    <a:p>
                      <a:r>
                        <a:rPr lang="en-US" sz="1800" dirty="0">
                          <a:solidFill>
                            <a:schemeClr val="tx2"/>
                          </a:solidFill>
                        </a:rPr>
                        <a:t>Premium rooms show highest average stay duration, followed by Standard, Elite, and Presidential.</a:t>
                      </a:r>
                    </a:p>
                    <a:p>
                      <a:r>
                        <a:rPr lang="en-US" sz="1800" b="1" dirty="0">
                          <a:solidFill>
                            <a:schemeClr val="tx2"/>
                          </a:solidFill>
                        </a:rPr>
                        <a:t>Insight:</a:t>
                      </a:r>
                      <a:r>
                        <a:rPr lang="en-US" sz="1800" dirty="0">
                          <a:solidFill>
                            <a:schemeClr val="tx2"/>
                          </a:solidFill>
                        </a:rPr>
                        <a:t> Guests prefer staying longer in Premium rooms, possibly due to comfort and value balance.</a:t>
                      </a:r>
                    </a:p>
                    <a:p>
                      <a:r>
                        <a:rPr lang="en-US" sz="1800" b="1" dirty="0">
                          <a:solidFill>
                            <a:schemeClr val="tx2"/>
                          </a:solidFill>
                        </a:rPr>
                        <a:t>Action:</a:t>
                      </a:r>
                      <a:r>
                        <a:rPr lang="en-US" sz="1800" dirty="0">
                          <a:solidFill>
                            <a:schemeClr val="tx2"/>
                          </a:solidFill>
                        </a:rPr>
                        <a:t> Promote long-stay offers with Premium and Standard rooms.</a:t>
                      </a:r>
                    </a:p>
                    <a:p>
                      <a:endParaRPr lang="en-US" sz="1800" dirty="0">
                        <a:solidFill>
                          <a:schemeClr val="tx2"/>
                        </a:solidFill>
                      </a:endParaRPr>
                    </a:p>
                  </a:txBody>
                  <a:tcPr anchor="ctr">
                    <a:lnL>
                      <a:noFill/>
                    </a:lnL>
                    <a:lnR>
                      <a:noFill/>
                    </a:lnR>
                    <a:lnT>
                      <a:noFill/>
                    </a:lnT>
                    <a:lnB>
                      <a:noFill/>
                    </a:lnB>
                    <a:noFill/>
                  </a:tcPr>
                </a:tc>
                <a:tc>
                  <a:txBody>
                    <a:bodyPr/>
                    <a:lstStyle/>
                    <a:p>
                      <a:endParaRPr lang="en-US" sz="1800" dirty="0">
                        <a:solidFill>
                          <a:schemeClr val="tx2"/>
                        </a:solidFill>
                      </a:endParaRPr>
                    </a:p>
                  </a:txBody>
                  <a:tcPr anchor="ctr">
                    <a:lnL>
                      <a:noFill/>
                    </a:lnL>
                    <a:lnR>
                      <a:noFill/>
                    </a:lnR>
                    <a:lnT>
                      <a:noFill/>
                    </a:lnT>
                    <a:lnB>
                      <a:noFill/>
                    </a:lnB>
                    <a:noFill/>
                  </a:tcPr>
                </a:tc>
                <a:tc>
                  <a:txBody>
                    <a:bodyPr/>
                    <a:lstStyle/>
                    <a:p>
                      <a:endParaRPr lang="en-US" sz="1800" dirty="0">
                        <a:solidFill>
                          <a:schemeClr val="tx2"/>
                        </a:solidFill>
                      </a:endParaRPr>
                    </a:p>
                  </a:txBody>
                  <a:tcPr anchor="ctr">
                    <a:lnL>
                      <a:noFill/>
                    </a:lnL>
                    <a:lnR>
                      <a:noFill/>
                    </a:lnR>
                    <a:lnT>
                      <a:noFill/>
                    </a:lnT>
                    <a:lnB>
                      <a:noFill/>
                    </a:lnB>
                    <a:noFill/>
                  </a:tcPr>
                </a:tc>
                <a:extLst>
                  <a:ext uri="{0D108BD9-81ED-4DB2-BD59-A6C34878D82A}">
                    <a16:rowId xmlns:a16="http://schemas.microsoft.com/office/drawing/2014/main" val="3482800339"/>
                  </a:ext>
                </a:extLst>
              </a:tr>
              <a:tr h="297322">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dirty="0">
                        <a:solidFill>
                          <a:schemeClr val="tx2"/>
                        </a:solidFill>
                      </a:endParaRPr>
                    </a:p>
                  </a:txBody>
                  <a:tcPr anchor="ctr">
                    <a:lnL>
                      <a:noFill/>
                    </a:lnL>
                    <a:lnR>
                      <a:noFill/>
                    </a:lnR>
                    <a:lnT>
                      <a:noFill/>
                    </a:lnT>
                    <a:lnB>
                      <a:noFill/>
                    </a:lnB>
                    <a:noFill/>
                  </a:tcPr>
                </a:tc>
                <a:extLst>
                  <a:ext uri="{0D108BD9-81ED-4DB2-BD59-A6C34878D82A}">
                    <a16:rowId xmlns:a16="http://schemas.microsoft.com/office/drawing/2014/main" val="3636294041"/>
                  </a:ext>
                </a:extLst>
              </a:tr>
              <a:tr h="297322">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dirty="0">
                        <a:solidFill>
                          <a:schemeClr val="tx2"/>
                        </a:solidFill>
                      </a:endParaRPr>
                    </a:p>
                  </a:txBody>
                  <a:tcPr anchor="ctr">
                    <a:lnL>
                      <a:noFill/>
                    </a:lnL>
                    <a:lnR>
                      <a:noFill/>
                    </a:lnR>
                    <a:lnT>
                      <a:noFill/>
                    </a:lnT>
                    <a:lnB>
                      <a:noFill/>
                    </a:lnB>
                    <a:noFill/>
                  </a:tcPr>
                </a:tc>
                <a:extLst>
                  <a:ext uri="{0D108BD9-81ED-4DB2-BD59-A6C34878D82A}">
                    <a16:rowId xmlns:a16="http://schemas.microsoft.com/office/drawing/2014/main" val="301766653"/>
                  </a:ext>
                </a:extLst>
              </a:tr>
              <a:tr h="297322">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a:solidFill>
                          <a:schemeClr val="tx2"/>
                        </a:solidFill>
                      </a:endParaRPr>
                    </a:p>
                  </a:txBody>
                  <a:tcPr anchor="ctr">
                    <a:lnL>
                      <a:noFill/>
                    </a:lnL>
                    <a:lnR>
                      <a:noFill/>
                    </a:lnR>
                    <a:lnT>
                      <a:noFill/>
                    </a:lnT>
                    <a:lnB>
                      <a:noFill/>
                    </a:lnB>
                    <a:noFill/>
                  </a:tcPr>
                </a:tc>
                <a:tc>
                  <a:txBody>
                    <a:bodyPr/>
                    <a:lstStyle/>
                    <a:p>
                      <a:endParaRPr lang="en-US" sz="1800" dirty="0">
                        <a:solidFill>
                          <a:schemeClr val="tx2"/>
                        </a:solidFill>
                      </a:endParaRPr>
                    </a:p>
                  </a:txBody>
                  <a:tcPr anchor="ctr">
                    <a:lnL>
                      <a:noFill/>
                    </a:lnL>
                    <a:lnR>
                      <a:noFill/>
                    </a:lnR>
                    <a:lnT>
                      <a:noFill/>
                    </a:lnT>
                    <a:lnB>
                      <a:noFill/>
                    </a:lnB>
                    <a:noFill/>
                  </a:tcPr>
                </a:tc>
                <a:extLst>
                  <a:ext uri="{0D108BD9-81ED-4DB2-BD59-A6C34878D82A}">
                    <a16:rowId xmlns:a16="http://schemas.microsoft.com/office/drawing/2014/main" val="3542299678"/>
                  </a:ext>
                </a:extLst>
              </a:tr>
            </a:tbl>
          </a:graphicData>
        </a:graphic>
      </p:graphicFrame>
      <p:pic>
        <p:nvPicPr>
          <p:cNvPr id="5" name="Picture 4">
            <a:extLst>
              <a:ext uri="{FF2B5EF4-FFF2-40B4-BE49-F238E27FC236}">
                <a16:creationId xmlns:a16="http://schemas.microsoft.com/office/drawing/2014/main" id="{8EA90250-D155-55EF-50C9-A084E8FC17E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7" name="Picture 6" descr="A screenshot of a computer&#10;&#10;AI-generated content may be incorrect.">
            <a:extLst>
              <a:ext uri="{FF2B5EF4-FFF2-40B4-BE49-F238E27FC236}">
                <a16:creationId xmlns:a16="http://schemas.microsoft.com/office/drawing/2014/main" id="{F778925F-6E03-CBDE-07EB-1F8567ADCB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3519" y="2120011"/>
            <a:ext cx="5068007" cy="3353268"/>
          </a:xfrm>
          <a:prstGeom prst="rect">
            <a:avLst/>
          </a:prstGeom>
        </p:spPr>
      </p:pic>
    </p:spTree>
    <p:extLst>
      <p:ext uri="{BB962C8B-B14F-4D97-AF65-F5344CB8AC3E}">
        <p14:creationId xmlns:p14="http://schemas.microsoft.com/office/powerpoint/2010/main" val="1730565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AB64E-EC28-598C-F3B2-936B98E64006}"/>
              </a:ext>
            </a:extLst>
          </p:cNvPr>
          <p:cNvSpPr>
            <a:spLocks noGrp="1"/>
          </p:cNvSpPr>
          <p:nvPr>
            <p:ph type="title"/>
          </p:nvPr>
        </p:nvSpPr>
        <p:spPr>
          <a:xfrm>
            <a:off x="9291760" y="3571580"/>
            <a:ext cx="735292" cy="292232"/>
          </a:xfrm>
        </p:spPr>
        <p:txBody>
          <a:bodyPr>
            <a:normAutofit/>
          </a:bodyPr>
          <a:lstStyle/>
          <a:p>
            <a:endParaRPr lang="en-US" sz="100" dirty="0"/>
          </a:p>
        </p:txBody>
      </p:sp>
      <p:sp>
        <p:nvSpPr>
          <p:cNvPr id="3" name="Content Placeholder 2">
            <a:extLst>
              <a:ext uri="{FF2B5EF4-FFF2-40B4-BE49-F238E27FC236}">
                <a16:creationId xmlns:a16="http://schemas.microsoft.com/office/drawing/2014/main" id="{52AE14BF-84D9-C46E-E234-4A095F62AFF2}"/>
              </a:ext>
            </a:extLst>
          </p:cNvPr>
          <p:cNvSpPr>
            <a:spLocks noGrp="1"/>
          </p:cNvSpPr>
          <p:nvPr>
            <p:ph idx="1"/>
          </p:nvPr>
        </p:nvSpPr>
        <p:spPr>
          <a:xfrm>
            <a:off x="210532" y="612742"/>
            <a:ext cx="4477732" cy="4343400"/>
          </a:xfrm>
        </p:spPr>
        <p:txBody>
          <a:bodyPr>
            <a:normAutofit lnSpcReduction="10000"/>
          </a:bodyPr>
          <a:lstStyle/>
          <a:p>
            <a:pPr>
              <a:buNone/>
            </a:pPr>
            <a:r>
              <a:rPr lang="en-US" sz="2000" b="1" dirty="0">
                <a:solidFill>
                  <a:schemeClr val="tx2"/>
                </a:solidFill>
              </a:rPr>
              <a:t>. </a:t>
            </a:r>
            <a:r>
              <a:rPr lang="en-US" sz="2800" b="1" dirty="0">
                <a:solidFill>
                  <a:schemeClr val="accent2"/>
                </a:solidFill>
              </a:rPr>
              <a:t>ALOS by Property</a:t>
            </a:r>
          </a:p>
          <a:p>
            <a:pPr>
              <a:buNone/>
            </a:pPr>
            <a:endParaRPr lang="en-US" sz="2200" b="1" dirty="0">
              <a:solidFill>
                <a:schemeClr val="accent2"/>
              </a:solidFill>
            </a:endParaRPr>
          </a:p>
          <a:p>
            <a:pPr>
              <a:buFont typeface="Arial" panose="020B0604020202020204" pitchFamily="34" charset="0"/>
              <a:buChar char="•"/>
            </a:pPr>
            <a:r>
              <a:rPr lang="en-US" sz="2000" dirty="0">
                <a:solidFill>
                  <a:schemeClr val="tx2"/>
                </a:solidFill>
              </a:rPr>
              <a:t>ITC Blu, Exotica, and Bay lead in average guest stay duration.</a:t>
            </a:r>
          </a:p>
          <a:p>
            <a:pPr>
              <a:buFont typeface="Arial" panose="020B0604020202020204" pitchFamily="34" charset="0"/>
              <a:buChar char="•"/>
            </a:pPr>
            <a:r>
              <a:rPr lang="en-US" sz="2000" dirty="0">
                <a:solidFill>
                  <a:schemeClr val="tx2"/>
                </a:solidFill>
              </a:rPr>
              <a:t>ITC City and Seasons show shorter stays.</a:t>
            </a:r>
          </a:p>
          <a:p>
            <a:pPr>
              <a:buFont typeface="Arial" panose="020B0604020202020204" pitchFamily="34" charset="0"/>
              <a:buChar char="•"/>
            </a:pPr>
            <a:r>
              <a:rPr lang="en-US" sz="2000" b="1" dirty="0">
                <a:solidFill>
                  <a:schemeClr val="tx2"/>
                </a:solidFill>
              </a:rPr>
              <a:t>Insight:</a:t>
            </a:r>
            <a:r>
              <a:rPr lang="en-US" sz="2000" dirty="0">
                <a:solidFill>
                  <a:schemeClr val="tx2"/>
                </a:solidFill>
              </a:rPr>
              <a:t> Properties with high ALOS likely serve business/leisure travelers with bundled services.</a:t>
            </a:r>
          </a:p>
          <a:p>
            <a:pPr>
              <a:buFont typeface="Arial" panose="020B0604020202020204" pitchFamily="34" charset="0"/>
              <a:buChar char="•"/>
            </a:pPr>
            <a:r>
              <a:rPr lang="en-US" sz="2000" b="1" dirty="0">
                <a:solidFill>
                  <a:schemeClr val="tx2"/>
                </a:solidFill>
              </a:rPr>
              <a:t>Action:</a:t>
            </a:r>
            <a:r>
              <a:rPr lang="en-US" sz="2000" dirty="0">
                <a:solidFill>
                  <a:schemeClr val="tx2"/>
                </a:solidFill>
              </a:rPr>
              <a:t> Analyze guest profiles at high-performing properties and replicate strategies at others.</a:t>
            </a:r>
          </a:p>
          <a:p>
            <a:endParaRPr lang="en-US" sz="2000" dirty="0">
              <a:solidFill>
                <a:schemeClr val="tx2"/>
              </a:solidFill>
            </a:endParaRPr>
          </a:p>
        </p:txBody>
      </p:sp>
      <p:pic>
        <p:nvPicPr>
          <p:cNvPr id="4" name="Picture 3">
            <a:extLst>
              <a:ext uri="{FF2B5EF4-FFF2-40B4-BE49-F238E27FC236}">
                <a16:creationId xmlns:a16="http://schemas.microsoft.com/office/drawing/2014/main" id="{2D3E6F59-E90D-A6C8-D780-6BFB9530E91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with text on it&#10;&#10;AI-generated content may be incorrect.">
            <a:extLst>
              <a:ext uri="{FF2B5EF4-FFF2-40B4-BE49-F238E27FC236}">
                <a16:creationId xmlns:a16="http://schemas.microsoft.com/office/drawing/2014/main" id="{2DE5D52F-5AD4-82D3-31D5-4EB0D1FE61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7345" y="1879358"/>
            <a:ext cx="4644123" cy="4244915"/>
          </a:xfrm>
          <a:prstGeom prst="rect">
            <a:avLst/>
          </a:prstGeom>
        </p:spPr>
      </p:pic>
    </p:spTree>
    <p:extLst>
      <p:ext uri="{BB962C8B-B14F-4D97-AF65-F5344CB8AC3E}">
        <p14:creationId xmlns:p14="http://schemas.microsoft.com/office/powerpoint/2010/main" val="1785146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40959-34E1-DDEE-41AE-08B0DE30BCE5}"/>
              </a:ext>
            </a:extLst>
          </p:cNvPr>
          <p:cNvSpPr>
            <a:spLocks noGrp="1"/>
          </p:cNvSpPr>
          <p:nvPr>
            <p:ph type="title"/>
          </p:nvPr>
        </p:nvSpPr>
        <p:spPr>
          <a:xfrm>
            <a:off x="8827417" y="3497401"/>
            <a:ext cx="985887" cy="583852"/>
          </a:xfrm>
        </p:spPr>
        <p:txBody>
          <a:bodyPr>
            <a:normAutofit/>
          </a:bodyPr>
          <a:lstStyle/>
          <a:p>
            <a:endParaRPr lang="en-US" sz="100" dirty="0"/>
          </a:p>
        </p:txBody>
      </p:sp>
      <p:sp>
        <p:nvSpPr>
          <p:cNvPr id="3" name="Content Placeholder 2">
            <a:extLst>
              <a:ext uri="{FF2B5EF4-FFF2-40B4-BE49-F238E27FC236}">
                <a16:creationId xmlns:a16="http://schemas.microsoft.com/office/drawing/2014/main" id="{04FFBD30-73BD-B3CF-F94B-B07302045E75}"/>
              </a:ext>
            </a:extLst>
          </p:cNvPr>
          <p:cNvSpPr>
            <a:spLocks noGrp="1"/>
          </p:cNvSpPr>
          <p:nvPr>
            <p:ph idx="1"/>
          </p:nvPr>
        </p:nvSpPr>
        <p:spPr>
          <a:xfrm>
            <a:off x="87983" y="471340"/>
            <a:ext cx="5882326" cy="4343400"/>
          </a:xfrm>
        </p:spPr>
        <p:txBody>
          <a:bodyPr>
            <a:normAutofit/>
          </a:bodyPr>
          <a:lstStyle/>
          <a:p>
            <a:pPr>
              <a:buNone/>
            </a:pPr>
            <a:r>
              <a:rPr lang="en-US" sz="2800" b="1" dirty="0">
                <a:solidFill>
                  <a:schemeClr val="accent2"/>
                </a:solidFill>
              </a:rPr>
              <a:t>   Revenue Realized by Days Prior to Check-in</a:t>
            </a:r>
          </a:p>
          <a:p>
            <a:pPr>
              <a:buNone/>
            </a:pPr>
            <a:endParaRPr lang="en-US" sz="2200" b="1" dirty="0">
              <a:solidFill>
                <a:schemeClr val="accent2"/>
              </a:solidFill>
            </a:endParaRPr>
          </a:p>
          <a:p>
            <a:pPr>
              <a:buFont typeface="Arial" panose="020B0604020202020204" pitchFamily="34" charset="0"/>
              <a:buChar char="•"/>
            </a:pPr>
            <a:r>
              <a:rPr lang="en-US" sz="2000" dirty="0">
                <a:solidFill>
                  <a:schemeClr val="tx2"/>
                </a:solidFill>
              </a:rPr>
              <a:t>Most revenue is generated from bookings made </a:t>
            </a:r>
            <a:r>
              <a:rPr lang="en-US" sz="2000" b="1" dirty="0">
                <a:solidFill>
                  <a:schemeClr val="tx2"/>
                </a:solidFill>
              </a:rPr>
              <a:t>closer to the check-in date</a:t>
            </a:r>
            <a:r>
              <a:rPr lang="en-US" sz="2000" dirty="0">
                <a:solidFill>
                  <a:schemeClr val="tx2"/>
                </a:solidFill>
              </a:rPr>
              <a:t> (1–4 days prior).</a:t>
            </a:r>
          </a:p>
          <a:p>
            <a:pPr>
              <a:buFont typeface="Arial" panose="020B0604020202020204" pitchFamily="34" charset="0"/>
              <a:buChar char="•"/>
            </a:pPr>
            <a:r>
              <a:rPr lang="en-US" sz="2000" b="1" dirty="0">
                <a:solidFill>
                  <a:schemeClr val="tx2"/>
                </a:solidFill>
              </a:rPr>
              <a:t>Insight:</a:t>
            </a:r>
            <a:r>
              <a:rPr lang="en-US" sz="2000" dirty="0">
                <a:solidFill>
                  <a:schemeClr val="tx2"/>
                </a:solidFill>
              </a:rPr>
              <a:t> Last-minute bookings are a key behavior pattern.</a:t>
            </a:r>
          </a:p>
          <a:p>
            <a:pPr>
              <a:buFont typeface="Arial" panose="020B0604020202020204" pitchFamily="34" charset="0"/>
              <a:buChar char="•"/>
            </a:pPr>
            <a:r>
              <a:rPr lang="en-US" sz="2000" b="1" dirty="0">
                <a:solidFill>
                  <a:schemeClr val="tx2"/>
                </a:solidFill>
              </a:rPr>
              <a:t>Action:</a:t>
            </a:r>
            <a:r>
              <a:rPr lang="en-US" sz="2000" dirty="0">
                <a:solidFill>
                  <a:schemeClr val="tx2"/>
                </a:solidFill>
              </a:rPr>
              <a:t> Introduce “early bird” discounts to drive advance bookings and stabilize revenue forecast.</a:t>
            </a:r>
          </a:p>
          <a:p>
            <a:endParaRPr lang="en-US" sz="2000" dirty="0">
              <a:solidFill>
                <a:schemeClr val="tx2"/>
              </a:solidFill>
            </a:endParaRPr>
          </a:p>
        </p:txBody>
      </p:sp>
      <p:pic>
        <p:nvPicPr>
          <p:cNvPr id="4" name="Picture 3">
            <a:extLst>
              <a:ext uri="{FF2B5EF4-FFF2-40B4-BE49-F238E27FC236}">
                <a16:creationId xmlns:a16="http://schemas.microsoft.com/office/drawing/2014/main" id="{1239F69A-573B-EE28-BCF3-C4B7E716F6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of a graph&#10;&#10;AI-generated content may be incorrect.">
            <a:extLst>
              <a:ext uri="{FF2B5EF4-FFF2-40B4-BE49-F238E27FC236}">
                <a16:creationId xmlns:a16="http://schemas.microsoft.com/office/drawing/2014/main" id="{7448D392-5F63-1C2F-89C3-0C3FC55408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5745" y="1772812"/>
            <a:ext cx="5338272" cy="4616883"/>
          </a:xfrm>
          <a:prstGeom prst="rect">
            <a:avLst/>
          </a:prstGeom>
        </p:spPr>
      </p:pic>
    </p:spTree>
    <p:extLst>
      <p:ext uri="{BB962C8B-B14F-4D97-AF65-F5344CB8AC3E}">
        <p14:creationId xmlns:p14="http://schemas.microsoft.com/office/powerpoint/2010/main" val="1238041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BD93C-BA3E-1635-9A1C-17A8A946FFDC}"/>
              </a:ext>
            </a:extLst>
          </p:cNvPr>
          <p:cNvSpPr>
            <a:spLocks noGrp="1"/>
          </p:cNvSpPr>
          <p:nvPr>
            <p:ph type="title"/>
          </p:nvPr>
        </p:nvSpPr>
        <p:spPr>
          <a:xfrm>
            <a:off x="8667160" y="3073748"/>
            <a:ext cx="1287544" cy="517864"/>
          </a:xfrm>
        </p:spPr>
        <p:txBody>
          <a:bodyPr>
            <a:normAutofit/>
          </a:bodyPr>
          <a:lstStyle/>
          <a:p>
            <a:endParaRPr lang="en-US" sz="100" dirty="0"/>
          </a:p>
        </p:txBody>
      </p:sp>
      <p:sp>
        <p:nvSpPr>
          <p:cNvPr id="3" name="Content Placeholder 2">
            <a:extLst>
              <a:ext uri="{FF2B5EF4-FFF2-40B4-BE49-F238E27FC236}">
                <a16:creationId xmlns:a16="http://schemas.microsoft.com/office/drawing/2014/main" id="{8C94439D-A0A6-D47E-E5D8-109C00FB4F6E}"/>
              </a:ext>
            </a:extLst>
          </p:cNvPr>
          <p:cNvSpPr>
            <a:spLocks noGrp="1"/>
          </p:cNvSpPr>
          <p:nvPr>
            <p:ph idx="1"/>
          </p:nvPr>
        </p:nvSpPr>
        <p:spPr>
          <a:xfrm>
            <a:off x="107623" y="770069"/>
            <a:ext cx="5774703" cy="4343400"/>
          </a:xfrm>
        </p:spPr>
        <p:txBody>
          <a:bodyPr>
            <a:normAutofit/>
          </a:bodyPr>
          <a:lstStyle/>
          <a:p>
            <a:pPr>
              <a:buNone/>
            </a:pPr>
            <a:r>
              <a:rPr lang="en-US" sz="2200" b="1" dirty="0">
                <a:solidFill>
                  <a:schemeClr val="accent2"/>
                </a:solidFill>
              </a:rPr>
              <a:t>Revenue Realized by LOS (Length of Stay)</a:t>
            </a:r>
          </a:p>
          <a:p>
            <a:pPr>
              <a:buNone/>
            </a:pPr>
            <a:endParaRPr lang="en-US" sz="2200" b="1" dirty="0">
              <a:solidFill>
                <a:schemeClr val="accent2"/>
              </a:solidFill>
            </a:endParaRPr>
          </a:p>
          <a:p>
            <a:pPr>
              <a:buFont typeface="Arial" panose="020B0604020202020204" pitchFamily="34" charset="0"/>
              <a:buChar char="•"/>
            </a:pPr>
            <a:r>
              <a:rPr lang="en-US" sz="2000" dirty="0">
                <a:solidFill>
                  <a:schemeClr val="tx2"/>
                </a:solidFill>
              </a:rPr>
              <a:t>Highest revenue comes from guests staying </a:t>
            </a:r>
            <a:r>
              <a:rPr lang="en-US" sz="2000" b="1" dirty="0">
                <a:solidFill>
                  <a:schemeClr val="tx2"/>
                </a:solidFill>
              </a:rPr>
              <a:t>1–2 nights</a:t>
            </a:r>
            <a:r>
              <a:rPr lang="en-US" sz="2000" dirty="0">
                <a:solidFill>
                  <a:schemeClr val="tx2"/>
                </a:solidFill>
              </a:rPr>
              <a:t>.</a:t>
            </a:r>
          </a:p>
          <a:p>
            <a:pPr>
              <a:buFont typeface="Arial" panose="020B0604020202020204" pitchFamily="34" charset="0"/>
              <a:buChar char="•"/>
            </a:pPr>
            <a:r>
              <a:rPr lang="en-US" sz="2000" dirty="0">
                <a:solidFill>
                  <a:schemeClr val="tx2"/>
                </a:solidFill>
              </a:rPr>
              <a:t>Steep drop in revenue for stays beyond 3 nights.</a:t>
            </a:r>
          </a:p>
          <a:p>
            <a:pPr>
              <a:buFont typeface="Arial" panose="020B0604020202020204" pitchFamily="34" charset="0"/>
              <a:buChar char="•"/>
            </a:pPr>
            <a:r>
              <a:rPr lang="en-US" sz="2000" b="1" dirty="0">
                <a:solidFill>
                  <a:schemeClr val="tx2"/>
                </a:solidFill>
              </a:rPr>
              <a:t>Insight:</a:t>
            </a:r>
            <a:r>
              <a:rPr lang="en-US" sz="2000" dirty="0">
                <a:solidFill>
                  <a:schemeClr val="tx2"/>
                </a:solidFill>
              </a:rPr>
              <a:t> Most guests prefer short stays.</a:t>
            </a:r>
          </a:p>
          <a:p>
            <a:pPr>
              <a:buFont typeface="Arial" panose="020B0604020202020204" pitchFamily="34" charset="0"/>
              <a:buChar char="•"/>
            </a:pPr>
            <a:r>
              <a:rPr lang="en-US" sz="2000" b="1" dirty="0">
                <a:solidFill>
                  <a:schemeClr val="tx2"/>
                </a:solidFill>
              </a:rPr>
              <a:t>Action:</a:t>
            </a:r>
            <a:r>
              <a:rPr lang="en-US" sz="2000" dirty="0">
                <a:solidFill>
                  <a:schemeClr val="tx2"/>
                </a:solidFill>
              </a:rPr>
              <a:t> Offer attractive pricing or loyalty incentives for 3+ night bookings to improve long-stay revenue</a:t>
            </a:r>
          </a:p>
          <a:p>
            <a:endParaRPr lang="en-US" sz="2000" dirty="0">
              <a:solidFill>
                <a:schemeClr val="tx2"/>
              </a:solidFill>
            </a:endParaRPr>
          </a:p>
        </p:txBody>
      </p:sp>
      <p:pic>
        <p:nvPicPr>
          <p:cNvPr id="4" name="Picture 3">
            <a:extLst>
              <a:ext uri="{FF2B5EF4-FFF2-40B4-BE49-F238E27FC236}">
                <a16:creationId xmlns:a16="http://schemas.microsoft.com/office/drawing/2014/main" id="{50AF8CE3-A2FC-8C23-1803-B9BF377BDCA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47254" y="-332240"/>
            <a:ext cx="2440960" cy="1624224"/>
          </a:xfrm>
          <a:prstGeom prst="rect">
            <a:avLst/>
          </a:prstGeom>
        </p:spPr>
      </p:pic>
      <p:pic>
        <p:nvPicPr>
          <p:cNvPr id="6" name="Picture 5" descr="A screenshot of a graph">
            <a:extLst>
              <a:ext uri="{FF2B5EF4-FFF2-40B4-BE49-F238E27FC236}">
                <a16:creationId xmlns:a16="http://schemas.microsoft.com/office/drawing/2014/main" id="{BC9B3C17-331F-4266-C805-91ED5E9A2B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2326" y="1753958"/>
            <a:ext cx="6121481" cy="4343400"/>
          </a:xfrm>
          <a:prstGeom prst="rect">
            <a:avLst/>
          </a:prstGeom>
        </p:spPr>
      </p:pic>
    </p:spTree>
    <p:extLst>
      <p:ext uri="{BB962C8B-B14F-4D97-AF65-F5344CB8AC3E}">
        <p14:creationId xmlns:p14="http://schemas.microsoft.com/office/powerpoint/2010/main" val="503284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D1BEB-E5F9-2638-3BFC-DEF04050E6E8}"/>
              </a:ext>
            </a:extLst>
          </p:cNvPr>
          <p:cNvSpPr>
            <a:spLocks noGrp="1"/>
          </p:cNvSpPr>
          <p:nvPr>
            <p:ph type="title"/>
          </p:nvPr>
        </p:nvSpPr>
        <p:spPr>
          <a:xfrm flipV="1">
            <a:off x="10793691" y="2218988"/>
            <a:ext cx="102909" cy="56049"/>
          </a:xfrm>
        </p:spPr>
        <p:txBody>
          <a:bodyPr>
            <a:normAutofit fontScale="90000"/>
          </a:bodyPr>
          <a:lstStyle/>
          <a:p>
            <a:endParaRPr lang="en-US" sz="100" dirty="0"/>
          </a:p>
        </p:txBody>
      </p:sp>
      <p:sp>
        <p:nvSpPr>
          <p:cNvPr id="3" name="Content Placeholder 2">
            <a:extLst>
              <a:ext uri="{FF2B5EF4-FFF2-40B4-BE49-F238E27FC236}">
                <a16:creationId xmlns:a16="http://schemas.microsoft.com/office/drawing/2014/main" id="{40A68A6B-9A11-E8A6-B902-AADFC698116F}"/>
              </a:ext>
            </a:extLst>
          </p:cNvPr>
          <p:cNvSpPr>
            <a:spLocks noGrp="1"/>
          </p:cNvSpPr>
          <p:nvPr>
            <p:ph idx="1"/>
          </p:nvPr>
        </p:nvSpPr>
        <p:spPr>
          <a:xfrm>
            <a:off x="45459" y="409209"/>
            <a:ext cx="5071621" cy="4343400"/>
          </a:xfrm>
        </p:spPr>
        <p:txBody>
          <a:bodyPr>
            <a:normAutofit fontScale="85000" lnSpcReduction="10000"/>
          </a:bodyPr>
          <a:lstStyle/>
          <a:p>
            <a:pPr>
              <a:buNone/>
            </a:pPr>
            <a:r>
              <a:rPr lang="en-US" sz="3300" b="1" dirty="0">
                <a:solidFill>
                  <a:schemeClr val="accent2"/>
                </a:solidFill>
              </a:rPr>
              <a:t>Time-Series: Occupancy Rate vs Revenue Realized</a:t>
            </a:r>
          </a:p>
          <a:p>
            <a:pPr>
              <a:buNone/>
            </a:pPr>
            <a:endParaRPr lang="en-US" sz="2200" b="1" dirty="0">
              <a:solidFill>
                <a:schemeClr val="accent2"/>
              </a:solidFill>
            </a:endParaRPr>
          </a:p>
          <a:p>
            <a:pPr>
              <a:buNone/>
            </a:pPr>
            <a:endParaRPr lang="en-US" sz="2200" b="1" dirty="0">
              <a:solidFill>
                <a:schemeClr val="accent2"/>
              </a:solidFill>
            </a:endParaRPr>
          </a:p>
          <a:p>
            <a:pPr>
              <a:buFont typeface="Arial" panose="020B0604020202020204" pitchFamily="34" charset="0"/>
              <a:buChar char="•"/>
            </a:pPr>
            <a:r>
              <a:rPr lang="en-US" sz="1800" dirty="0">
                <a:solidFill>
                  <a:schemeClr val="tx2"/>
                </a:solidFill>
              </a:rPr>
              <a:t>Shows how booking patterns affect occupancy and earnings over time (May to July 2022).</a:t>
            </a:r>
          </a:p>
          <a:p>
            <a:pPr>
              <a:buFont typeface="Arial" panose="020B0604020202020204" pitchFamily="34" charset="0"/>
              <a:buChar char="•"/>
            </a:pPr>
            <a:r>
              <a:rPr lang="en-US" sz="1800" dirty="0">
                <a:solidFill>
                  <a:schemeClr val="tx2"/>
                </a:solidFill>
              </a:rPr>
              <a:t>Regular spikes (likely weekends or special dates) show occupancy and revenue rising together.</a:t>
            </a:r>
          </a:p>
          <a:p>
            <a:pPr>
              <a:buFont typeface="Arial" panose="020B0604020202020204" pitchFamily="34" charset="0"/>
              <a:buChar char="•"/>
            </a:pPr>
            <a:r>
              <a:rPr lang="en-US" sz="1800" b="1" dirty="0">
                <a:solidFill>
                  <a:schemeClr val="tx2"/>
                </a:solidFill>
              </a:rPr>
              <a:t>Insight:</a:t>
            </a:r>
            <a:r>
              <a:rPr lang="en-US" sz="1800" dirty="0">
                <a:solidFill>
                  <a:schemeClr val="tx2"/>
                </a:solidFill>
              </a:rPr>
              <a:t> There's a strong correlation between booking trends and revenue cycles.</a:t>
            </a:r>
          </a:p>
          <a:p>
            <a:pPr>
              <a:buFont typeface="Arial" panose="020B0604020202020204" pitchFamily="34" charset="0"/>
              <a:buChar char="•"/>
            </a:pPr>
            <a:r>
              <a:rPr lang="en-US" sz="1800" b="1" dirty="0">
                <a:solidFill>
                  <a:schemeClr val="tx2"/>
                </a:solidFill>
              </a:rPr>
              <a:t>Action:</a:t>
            </a:r>
            <a:r>
              <a:rPr lang="en-US" sz="1800" dirty="0">
                <a:solidFill>
                  <a:schemeClr val="tx2"/>
                </a:solidFill>
              </a:rPr>
              <a:t> Plan promotions aligned with these peak cycles to maximize yield.</a:t>
            </a:r>
          </a:p>
          <a:p>
            <a:endParaRPr lang="en-US" sz="1800" dirty="0">
              <a:solidFill>
                <a:schemeClr val="tx2"/>
              </a:solidFill>
            </a:endParaRPr>
          </a:p>
        </p:txBody>
      </p:sp>
      <p:pic>
        <p:nvPicPr>
          <p:cNvPr id="4" name="Picture 3">
            <a:extLst>
              <a:ext uri="{FF2B5EF4-FFF2-40B4-BE49-F238E27FC236}">
                <a16:creationId xmlns:a16="http://schemas.microsoft.com/office/drawing/2014/main" id="{1B272EA2-73C1-43F2-8AB1-A50FBBF02F7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13688" y="-360522"/>
            <a:ext cx="2440960" cy="1624224"/>
          </a:xfrm>
          <a:prstGeom prst="rect">
            <a:avLst/>
          </a:prstGeom>
        </p:spPr>
      </p:pic>
      <p:pic>
        <p:nvPicPr>
          <p:cNvPr id="10" name="Picture 9" descr="A screen shot of a graph&#10;&#10;AI-generated content may be incorrect.">
            <a:extLst>
              <a:ext uri="{FF2B5EF4-FFF2-40B4-BE49-F238E27FC236}">
                <a16:creationId xmlns:a16="http://schemas.microsoft.com/office/drawing/2014/main" id="{CF2E54D2-0808-2CD9-BDE7-B92D2E02B7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94148" y="3230323"/>
            <a:ext cx="6652393" cy="1787350"/>
          </a:xfrm>
          <a:prstGeom prst="rect">
            <a:avLst/>
          </a:prstGeom>
        </p:spPr>
      </p:pic>
      <p:pic>
        <p:nvPicPr>
          <p:cNvPr id="12" name="Picture 11" descr="A screenshot of a computer screen&#10;&#10;AI-generated content may be incorrect.">
            <a:extLst>
              <a:ext uri="{FF2B5EF4-FFF2-40B4-BE49-F238E27FC236}">
                <a16:creationId xmlns:a16="http://schemas.microsoft.com/office/drawing/2014/main" id="{8F13604D-3F2C-D104-12F1-E107F5F251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4148" y="5045954"/>
            <a:ext cx="6691777" cy="1787349"/>
          </a:xfrm>
          <a:prstGeom prst="rect">
            <a:avLst/>
          </a:prstGeom>
        </p:spPr>
      </p:pic>
      <p:pic>
        <p:nvPicPr>
          <p:cNvPr id="14" name="Picture 13" descr="A screen shot of a graph">
            <a:extLst>
              <a:ext uri="{FF2B5EF4-FFF2-40B4-BE49-F238E27FC236}">
                <a16:creationId xmlns:a16="http://schemas.microsoft.com/office/drawing/2014/main" id="{321E7F1D-AC2A-5146-DA84-CF4DCE0F7F5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4147" y="1544881"/>
            <a:ext cx="6652393" cy="1638227"/>
          </a:xfrm>
          <a:prstGeom prst="rect">
            <a:avLst/>
          </a:prstGeom>
        </p:spPr>
      </p:pic>
    </p:spTree>
    <p:extLst>
      <p:ext uri="{BB962C8B-B14F-4D97-AF65-F5344CB8AC3E}">
        <p14:creationId xmlns:p14="http://schemas.microsoft.com/office/powerpoint/2010/main" val="1619566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57EA0-CCB9-6EF0-A9BB-55CC17E37BD4}"/>
              </a:ext>
            </a:extLst>
          </p:cNvPr>
          <p:cNvSpPr>
            <a:spLocks noGrp="1"/>
          </p:cNvSpPr>
          <p:nvPr>
            <p:ph type="title"/>
          </p:nvPr>
        </p:nvSpPr>
        <p:spPr>
          <a:xfrm>
            <a:off x="1380241" y="544448"/>
            <a:ext cx="9601200" cy="1036850"/>
          </a:xfrm>
        </p:spPr>
        <p:txBody>
          <a:bodyPr>
            <a:noAutofit/>
          </a:bodyPr>
          <a:lstStyle/>
          <a:p>
            <a:pPr algn="ctr"/>
            <a:r>
              <a:rPr lang="en-US" sz="2000" b="1" dirty="0">
                <a:solidFill>
                  <a:schemeClr val="accent2"/>
                </a:solidFill>
              </a:rPr>
              <a:t>🟨 Dashboard Focus: Booking Cancellations Analysis</a:t>
            </a:r>
            <a:br>
              <a:rPr lang="en-US" sz="2000" b="1" dirty="0">
                <a:solidFill>
                  <a:schemeClr val="accent2"/>
                </a:solidFill>
              </a:rPr>
            </a:br>
            <a:br>
              <a:rPr lang="en-US" sz="2000" b="1" dirty="0">
                <a:solidFill>
                  <a:schemeClr val="tx2"/>
                </a:solidFill>
              </a:rPr>
            </a:br>
            <a:r>
              <a:rPr lang="en-US" sz="2000" dirty="0">
                <a:solidFill>
                  <a:schemeClr val="tx2"/>
                </a:solidFill>
              </a:rPr>
              <a:t>This dashboard examines </a:t>
            </a:r>
            <a:r>
              <a:rPr lang="en-US" sz="2000" b="1" dirty="0">
                <a:solidFill>
                  <a:schemeClr val="tx2"/>
                </a:solidFill>
              </a:rPr>
              <a:t>booking cancellations</a:t>
            </a:r>
            <a:r>
              <a:rPr lang="en-US" sz="2000" dirty="0">
                <a:solidFill>
                  <a:schemeClr val="tx2"/>
                </a:solidFill>
              </a:rPr>
              <a:t> at ITC Hotels, analyzing </a:t>
            </a:r>
            <a:r>
              <a:rPr lang="en-US" sz="2000" b="1" dirty="0">
                <a:solidFill>
                  <a:schemeClr val="tx2"/>
                </a:solidFill>
              </a:rPr>
              <a:t>trends, rates, financial impact, and guest behavior</a:t>
            </a:r>
            <a:r>
              <a:rPr lang="en-US" sz="2000" dirty="0">
                <a:solidFill>
                  <a:schemeClr val="tx2"/>
                </a:solidFill>
              </a:rPr>
              <a:t> around cancellations and no-shows.</a:t>
            </a:r>
            <a:br>
              <a:rPr lang="en-US" sz="2000" dirty="0">
                <a:solidFill>
                  <a:schemeClr val="tx2"/>
                </a:solidFill>
              </a:rPr>
            </a:br>
            <a:endParaRPr lang="en-US" sz="2000" dirty="0">
              <a:solidFill>
                <a:schemeClr val="tx2"/>
              </a:solidFill>
            </a:endParaRPr>
          </a:p>
        </p:txBody>
      </p:sp>
      <p:pic>
        <p:nvPicPr>
          <p:cNvPr id="5" name="Content Placeholder 4" descr="A screenshot of a computer screen&#10;&#10;AI-generated content may be incorrect.">
            <a:extLst>
              <a:ext uri="{FF2B5EF4-FFF2-40B4-BE49-F238E27FC236}">
                <a16:creationId xmlns:a16="http://schemas.microsoft.com/office/drawing/2014/main" id="{05C3AFE2-D27F-99E6-E1B8-1BE1098794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581298"/>
            <a:ext cx="12192000" cy="5276702"/>
          </a:xfrm>
        </p:spPr>
      </p:pic>
      <p:pic>
        <p:nvPicPr>
          <p:cNvPr id="6" name="Picture 5">
            <a:extLst>
              <a:ext uri="{FF2B5EF4-FFF2-40B4-BE49-F238E27FC236}">
                <a16:creationId xmlns:a16="http://schemas.microsoft.com/office/drawing/2014/main" id="{611505AB-A1AA-0CF5-9462-A6752E2CA8F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2842992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A5598-7889-A10D-BCC3-2B276CEA6FA1}"/>
              </a:ext>
            </a:extLst>
          </p:cNvPr>
          <p:cNvSpPr>
            <a:spLocks noGrp="1"/>
          </p:cNvSpPr>
          <p:nvPr>
            <p:ph type="title"/>
          </p:nvPr>
        </p:nvSpPr>
        <p:spPr>
          <a:xfrm>
            <a:off x="9308183" y="3799003"/>
            <a:ext cx="731363" cy="75926"/>
          </a:xfrm>
        </p:spPr>
        <p:txBody>
          <a:bodyPr>
            <a:normAutofit fontScale="90000"/>
          </a:bodyPr>
          <a:lstStyle/>
          <a:p>
            <a:endParaRPr lang="en-US" sz="100" dirty="0"/>
          </a:p>
        </p:txBody>
      </p:sp>
      <p:graphicFrame>
        <p:nvGraphicFramePr>
          <p:cNvPr id="4" name="Content Placeholder 3">
            <a:extLst>
              <a:ext uri="{FF2B5EF4-FFF2-40B4-BE49-F238E27FC236}">
                <a16:creationId xmlns:a16="http://schemas.microsoft.com/office/drawing/2014/main" id="{DE2F3265-761C-6C41-A150-E0311E24A9B2}"/>
              </a:ext>
            </a:extLst>
          </p:cNvPr>
          <p:cNvGraphicFramePr>
            <a:graphicFrameLocks noGrp="1"/>
          </p:cNvGraphicFramePr>
          <p:nvPr>
            <p:ph idx="1"/>
            <p:extLst>
              <p:ext uri="{D42A27DB-BD31-4B8C-83A1-F6EECF244321}">
                <p14:modId xmlns:p14="http://schemas.microsoft.com/office/powerpoint/2010/main" val="1059502342"/>
              </p:ext>
            </p:extLst>
          </p:nvPr>
        </p:nvGraphicFramePr>
        <p:xfrm>
          <a:off x="1" y="1555422"/>
          <a:ext cx="6777870" cy="5302577"/>
        </p:xfrm>
        <a:graphic>
          <a:graphicData uri="http://schemas.openxmlformats.org/drawingml/2006/table">
            <a:tbl>
              <a:tblPr/>
              <a:tblGrid>
                <a:gridCol w="2259290">
                  <a:extLst>
                    <a:ext uri="{9D8B030D-6E8A-4147-A177-3AD203B41FA5}">
                      <a16:colId xmlns:a16="http://schemas.microsoft.com/office/drawing/2014/main" val="2153404113"/>
                    </a:ext>
                  </a:extLst>
                </a:gridCol>
                <a:gridCol w="2259290">
                  <a:extLst>
                    <a:ext uri="{9D8B030D-6E8A-4147-A177-3AD203B41FA5}">
                      <a16:colId xmlns:a16="http://schemas.microsoft.com/office/drawing/2014/main" val="3169893290"/>
                    </a:ext>
                  </a:extLst>
                </a:gridCol>
                <a:gridCol w="2259290">
                  <a:extLst>
                    <a:ext uri="{9D8B030D-6E8A-4147-A177-3AD203B41FA5}">
                      <a16:colId xmlns:a16="http://schemas.microsoft.com/office/drawing/2014/main" val="871712683"/>
                    </a:ext>
                  </a:extLst>
                </a:gridCol>
              </a:tblGrid>
              <a:tr h="343873">
                <a:tc>
                  <a:txBody>
                    <a:bodyPr/>
                    <a:lstStyle/>
                    <a:p>
                      <a:r>
                        <a:rPr lang="en-US" sz="1600" dirty="0">
                          <a:solidFill>
                            <a:schemeClr val="tx2"/>
                          </a:solidFill>
                        </a:rPr>
                        <a:t>Metric</a:t>
                      </a:r>
                    </a:p>
                  </a:txBody>
                  <a:tcPr marL="81951" marR="81951" marT="40975" marB="40975" anchor="ctr">
                    <a:lnL>
                      <a:noFill/>
                    </a:lnL>
                    <a:lnR>
                      <a:noFill/>
                    </a:lnR>
                    <a:lnT>
                      <a:noFill/>
                    </a:lnT>
                    <a:lnB>
                      <a:noFill/>
                    </a:lnB>
                    <a:noFill/>
                  </a:tcPr>
                </a:tc>
                <a:tc>
                  <a:txBody>
                    <a:bodyPr/>
                    <a:lstStyle/>
                    <a:p>
                      <a:r>
                        <a:rPr lang="en-US" sz="1600">
                          <a:solidFill>
                            <a:schemeClr val="tx2"/>
                          </a:solidFill>
                        </a:rPr>
                        <a:t>Value</a:t>
                      </a:r>
                    </a:p>
                  </a:txBody>
                  <a:tcPr marL="81951" marR="81951" marT="40975" marB="40975" anchor="ctr">
                    <a:lnL>
                      <a:noFill/>
                    </a:lnL>
                    <a:lnR>
                      <a:noFill/>
                    </a:lnR>
                    <a:lnT>
                      <a:noFill/>
                    </a:lnT>
                    <a:lnB>
                      <a:noFill/>
                    </a:lnB>
                    <a:noFill/>
                  </a:tcPr>
                </a:tc>
                <a:tc>
                  <a:txBody>
                    <a:bodyPr/>
                    <a:lstStyle/>
                    <a:p>
                      <a:r>
                        <a:rPr lang="en-US" sz="1600">
                          <a:solidFill>
                            <a:schemeClr val="tx2"/>
                          </a:solidFill>
                        </a:rPr>
                        <a:t>Insight</a:t>
                      </a:r>
                    </a:p>
                  </a:txBody>
                  <a:tcPr marL="81951" marR="81951" marT="40975" marB="40975" anchor="ctr">
                    <a:lnL>
                      <a:noFill/>
                    </a:lnL>
                    <a:lnR>
                      <a:noFill/>
                    </a:lnR>
                    <a:lnT>
                      <a:noFill/>
                    </a:lnT>
                    <a:lnB>
                      <a:noFill/>
                    </a:lnB>
                    <a:noFill/>
                  </a:tcPr>
                </a:tc>
                <a:extLst>
                  <a:ext uri="{0D108BD9-81ED-4DB2-BD59-A6C34878D82A}">
                    <a16:rowId xmlns:a16="http://schemas.microsoft.com/office/drawing/2014/main" val="1858408024"/>
                  </a:ext>
                </a:extLst>
              </a:tr>
              <a:tr h="1109140">
                <a:tc>
                  <a:txBody>
                    <a:bodyPr/>
                    <a:lstStyle/>
                    <a:p>
                      <a:r>
                        <a:rPr lang="en-US" sz="1600" b="1">
                          <a:solidFill>
                            <a:schemeClr val="tx2"/>
                          </a:solidFill>
                        </a:rPr>
                        <a:t>Cancellation Rate</a:t>
                      </a:r>
                      <a:endParaRPr lang="en-US" sz="1600">
                        <a:solidFill>
                          <a:schemeClr val="tx2"/>
                        </a:solidFill>
                      </a:endParaRPr>
                    </a:p>
                  </a:txBody>
                  <a:tcPr marL="81951" marR="81951" marT="40975" marB="40975" anchor="ctr">
                    <a:lnL>
                      <a:noFill/>
                    </a:lnL>
                    <a:lnR>
                      <a:noFill/>
                    </a:lnR>
                    <a:lnT>
                      <a:noFill/>
                    </a:lnT>
                    <a:lnB>
                      <a:noFill/>
                    </a:lnB>
                    <a:noFill/>
                  </a:tcPr>
                </a:tc>
                <a:tc>
                  <a:txBody>
                    <a:bodyPr/>
                    <a:lstStyle/>
                    <a:p>
                      <a:r>
                        <a:rPr lang="en-US" sz="1600">
                          <a:solidFill>
                            <a:schemeClr val="tx2"/>
                          </a:solidFill>
                        </a:rPr>
                        <a:t>24.83%</a:t>
                      </a:r>
                    </a:p>
                  </a:txBody>
                  <a:tcPr marL="81951" marR="81951" marT="40975" marB="40975" anchor="ctr">
                    <a:lnL>
                      <a:noFill/>
                    </a:lnL>
                    <a:lnR>
                      <a:noFill/>
                    </a:lnR>
                    <a:lnT>
                      <a:noFill/>
                    </a:lnT>
                    <a:lnB>
                      <a:noFill/>
                    </a:lnB>
                    <a:noFill/>
                  </a:tcPr>
                </a:tc>
                <a:tc>
                  <a:txBody>
                    <a:bodyPr/>
                    <a:lstStyle/>
                    <a:p>
                      <a:r>
                        <a:rPr lang="en-US" sz="1600">
                          <a:solidFill>
                            <a:schemeClr val="tx2"/>
                          </a:solidFill>
                        </a:rPr>
                        <a:t>Nearly </a:t>
                      </a:r>
                      <a:r>
                        <a:rPr lang="en-US" sz="1600" b="1">
                          <a:solidFill>
                            <a:schemeClr val="tx2"/>
                          </a:solidFill>
                        </a:rPr>
                        <a:t>1 in 4 bookings</a:t>
                      </a:r>
                      <a:r>
                        <a:rPr lang="en-US" sz="1600">
                          <a:solidFill>
                            <a:schemeClr val="tx2"/>
                          </a:solidFill>
                        </a:rPr>
                        <a:t> gets canceled — this is </a:t>
                      </a:r>
                      <a:r>
                        <a:rPr lang="en-US" sz="1600" b="1">
                          <a:solidFill>
                            <a:schemeClr val="tx2"/>
                          </a:solidFill>
                        </a:rPr>
                        <a:t>very high</a:t>
                      </a:r>
                      <a:r>
                        <a:rPr lang="en-US" sz="1600">
                          <a:solidFill>
                            <a:schemeClr val="tx2"/>
                          </a:solidFill>
                        </a:rPr>
                        <a:t> and should be addressed.</a:t>
                      </a:r>
                    </a:p>
                  </a:txBody>
                  <a:tcPr marL="81951" marR="81951" marT="40975" marB="40975" anchor="ctr">
                    <a:lnL>
                      <a:noFill/>
                    </a:lnL>
                    <a:lnR>
                      <a:noFill/>
                    </a:lnR>
                    <a:lnT>
                      <a:noFill/>
                    </a:lnT>
                    <a:lnB>
                      <a:noFill/>
                    </a:lnB>
                    <a:noFill/>
                  </a:tcPr>
                </a:tc>
                <a:extLst>
                  <a:ext uri="{0D108BD9-81ED-4DB2-BD59-A6C34878D82A}">
                    <a16:rowId xmlns:a16="http://schemas.microsoft.com/office/drawing/2014/main" val="1807129618"/>
                  </a:ext>
                </a:extLst>
              </a:tr>
              <a:tr h="1109140">
                <a:tc>
                  <a:txBody>
                    <a:bodyPr/>
                    <a:lstStyle/>
                    <a:p>
                      <a:r>
                        <a:rPr lang="en-US" sz="1600" b="1" dirty="0">
                          <a:solidFill>
                            <a:schemeClr val="tx2"/>
                          </a:solidFill>
                        </a:rPr>
                        <a:t>Cancelled Revenue</a:t>
                      </a:r>
                      <a:endParaRPr lang="en-US" sz="1600" dirty="0">
                        <a:solidFill>
                          <a:schemeClr val="tx2"/>
                        </a:solidFill>
                      </a:endParaRPr>
                    </a:p>
                  </a:txBody>
                  <a:tcPr marL="81951" marR="81951" marT="40975" marB="40975" anchor="ctr">
                    <a:lnL>
                      <a:noFill/>
                    </a:lnL>
                    <a:lnR>
                      <a:noFill/>
                    </a:lnR>
                    <a:lnT>
                      <a:noFill/>
                    </a:lnT>
                    <a:lnB>
                      <a:noFill/>
                    </a:lnB>
                    <a:noFill/>
                  </a:tcPr>
                </a:tc>
                <a:tc>
                  <a:txBody>
                    <a:bodyPr/>
                    <a:lstStyle/>
                    <a:p>
                      <a:r>
                        <a:rPr lang="en-US" sz="1600">
                          <a:solidFill>
                            <a:schemeClr val="tx2"/>
                          </a:solidFill>
                        </a:rPr>
                        <a:t>₹199.18M</a:t>
                      </a:r>
                    </a:p>
                  </a:txBody>
                  <a:tcPr marL="81951" marR="81951" marT="40975" marB="40975" anchor="ctr">
                    <a:lnL>
                      <a:noFill/>
                    </a:lnL>
                    <a:lnR>
                      <a:noFill/>
                    </a:lnR>
                    <a:lnT>
                      <a:noFill/>
                    </a:lnT>
                    <a:lnB>
                      <a:noFill/>
                    </a:lnB>
                    <a:noFill/>
                  </a:tcPr>
                </a:tc>
                <a:tc>
                  <a:txBody>
                    <a:bodyPr/>
                    <a:lstStyle/>
                    <a:p>
                      <a:r>
                        <a:rPr lang="en-US" sz="1600" dirty="0">
                          <a:solidFill>
                            <a:schemeClr val="tx2"/>
                          </a:solidFill>
                        </a:rPr>
                        <a:t>Loss of ₹199 million due to cancellations — a </a:t>
                      </a:r>
                      <a:r>
                        <a:rPr lang="en-US" sz="1600" b="1" dirty="0">
                          <a:solidFill>
                            <a:schemeClr val="tx2"/>
                          </a:solidFill>
                        </a:rPr>
                        <a:t>massive financial impact</a:t>
                      </a:r>
                      <a:r>
                        <a:rPr lang="en-US" sz="1600" dirty="0">
                          <a:solidFill>
                            <a:schemeClr val="tx2"/>
                          </a:solidFill>
                        </a:rPr>
                        <a:t>.</a:t>
                      </a:r>
                    </a:p>
                  </a:txBody>
                  <a:tcPr marL="81951" marR="81951" marT="40975" marB="40975" anchor="ctr">
                    <a:lnL>
                      <a:noFill/>
                    </a:lnL>
                    <a:lnR>
                      <a:noFill/>
                    </a:lnR>
                    <a:lnT>
                      <a:noFill/>
                    </a:lnT>
                    <a:lnB>
                      <a:noFill/>
                    </a:lnB>
                    <a:noFill/>
                  </a:tcPr>
                </a:tc>
                <a:extLst>
                  <a:ext uri="{0D108BD9-81ED-4DB2-BD59-A6C34878D82A}">
                    <a16:rowId xmlns:a16="http://schemas.microsoft.com/office/drawing/2014/main" val="2092639891"/>
                  </a:ext>
                </a:extLst>
              </a:tr>
              <a:tr h="1375491">
                <a:tc>
                  <a:txBody>
                    <a:bodyPr/>
                    <a:lstStyle/>
                    <a:p>
                      <a:r>
                        <a:rPr lang="en-US" sz="1600" b="1" dirty="0" err="1">
                          <a:solidFill>
                            <a:schemeClr val="tx2"/>
                          </a:solidFill>
                        </a:rPr>
                        <a:t>WOW_Cancellation</a:t>
                      </a:r>
                      <a:endParaRPr lang="en-US" sz="1600" dirty="0">
                        <a:solidFill>
                          <a:schemeClr val="tx2"/>
                        </a:solidFill>
                      </a:endParaRPr>
                    </a:p>
                  </a:txBody>
                  <a:tcPr marL="81951" marR="81951" marT="40975" marB="40975" anchor="ctr">
                    <a:lnL>
                      <a:noFill/>
                    </a:lnL>
                    <a:lnR>
                      <a:noFill/>
                    </a:lnR>
                    <a:lnT>
                      <a:noFill/>
                    </a:lnT>
                    <a:lnB>
                      <a:noFill/>
                    </a:lnB>
                    <a:noFill/>
                  </a:tcPr>
                </a:tc>
                <a:tc>
                  <a:txBody>
                    <a:bodyPr/>
                    <a:lstStyle/>
                    <a:p>
                      <a:r>
                        <a:rPr lang="en-US" sz="1600">
                          <a:solidFill>
                            <a:schemeClr val="tx2"/>
                          </a:solidFill>
                        </a:rPr>
                        <a:t>1423.94% ↑</a:t>
                      </a:r>
                    </a:p>
                  </a:txBody>
                  <a:tcPr marL="81951" marR="81951" marT="40975" marB="40975" anchor="ctr">
                    <a:lnL>
                      <a:noFill/>
                    </a:lnL>
                    <a:lnR>
                      <a:noFill/>
                    </a:lnR>
                    <a:lnT>
                      <a:noFill/>
                    </a:lnT>
                    <a:lnB>
                      <a:noFill/>
                    </a:lnB>
                    <a:noFill/>
                  </a:tcPr>
                </a:tc>
                <a:tc>
                  <a:txBody>
                    <a:bodyPr/>
                    <a:lstStyle/>
                    <a:p>
                      <a:r>
                        <a:rPr lang="en-US" sz="1600">
                          <a:solidFill>
                            <a:schemeClr val="tx2"/>
                          </a:solidFill>
                        </a:rPr>
                        <a:t>Huge </a:t>
                      </a:r>
                      <a:r>
                        <a:rPr lang="en-US" sz="1600" b="1">
                          <a:solidFill>
                            <a:schemeClr val="tx2"/>
                          </a:solidFill>
                        </a:rPr>
                        <a:t>spike in weekly cancellations</a:t>
                      </a:r>
                      <a:r>
                        <a:rPr lang="en-US" sz="1600">
                          <a:solidFill>
                            <a:schemeClr val="tx2"/>
                          </a:solidFill>
                        </a:rPr>
                        <a:t>, possibly due to a policy change, seasonality, or external factors.</a:t>
                      </a:r>
                    </a:p>
                  </a:txBody>
                  <a:tcPr marL="81951" marR="81951" marT="40975" marB="40975" anchor="ctr">
                    <a:lnL>
                      <a:noFill/>
                    </a:lnL>
                    <a:lnR>
                      <a:noFill/>
                    </a:lnR>
                    <a:lnT>
                      <a:noFill/>
                    </a:lnT>
                    <a:lnB>
                      <a:noFill/>
                    </a:lnB>
                    <a:noFill/>
                  </a:tcPr>
                </a:tc>
                <a:extLst>
                  <a:ext uri="{0D108BD9-81ED-4DB2-BD59-A6C34878D82A}">
                    <a16:rowId xmlns:a16="http://schemas.microsoft.com/office/drawing/2014/main" val="448363419"/>
                  </a:ext>
                </a:extLst>
              </a:tr>
              <a:tr h="1364933">
                <a:tc>
                  <a:txBody>
                    <a:bodyPr/>
                    <a:lstStyle/>
                    <a:p>
                      <a:r>
                        <a:rPr lang="en-US" sz="1600" b="1">
                          <a:solidFill>
                            <a:schemeClr val="tx2"/>
                          </a:solidFill>
                        </a:rPr>
                        <a:t>MOM_Cancellation</a:t>
                      </a:r>
                      <a:endParaRPr lang="en-US" sz="1600">
                        <a:solidFill>
                          <a:schemeClr val="tx2"/>
                        </a:solidFill>
                      </a:endParaRPr>
                    </a:p>
                  </a:txBody>
                  <a:tcPr marL="81951" marR="81951" marT="40975" marB="40975" anchor="ctr">
                    <a:lnL>
                      <a:noFill/>
                    </a:lnL>
                    <a:lnR>
                      <a:noFill/>
                    </a:lnR>
                    <a:lnT>
                      <a:noFill/>
                    </a:lnT>
                    <a:lnB>
                      <a:noFill/>
                    </a:lnB>
                    <a:noFill/>
                  </a:tcPr>
                </a:tc>
                <a:tc>
                  <a:txBody>
                    <a:bodyPr/>
                    <a:lstStyle/>
                    <a:p>
                      <a:r>
                        <a:rPr lang="en-US" sz="1600">
                          <a:solidFill>
                            <a:schemeClr val="tx2"/>
                          </a:solidFill>
                        </a:rPr>
                        <a:t>49.15% ↑</a:t>
                      </a:r>
                    </a:p>
                  </a:txBody>
                  <a:tcPr marL="81951" marR="81951" marT="40975" marB="40975" anchor="ctr">
                    <a:lnL>
                      <a:noFill/>
                    </a:lnL>
                    <a:lnR>
                      <a:noFill/>
                    </a:lnR>
                    <a:lnT>
                      <a:noFill/>
                    </a:lnT>
                    <a:lnB>
                      <a:noFill/>
                    </a:lnB>
                    <a:noFill/>
                  </a:tcPr>
                </a:tc>
                <a:tc>
                  <a:txBody>
                    <a:bodyPr/>
                    <a:lstStyle/>
                    <a:p>
                      <a:r>
                        <a:rPr lang="en-US" sz="1600" dirty="0">
                          <a:solidFill>
                            <a:schemeClr val="tx2"/>
                          </a:solidFill>
                        </a:rPr>
                        <a:t>Cancellations also rose sharply month-over-month — shows a </a:t>
                      </a:r>
                      <a:r>
                        <a:rPr lang="en-US" sz="1600" b="1" dirty="0">
                          <a:solidFill>
                            <a:schemeClr val="tx2"/>
                          </a:solidFill>
                        </a:rPr>
                        <a:t>trend</a:t>
                      </a:r>
                      <a:r>
                        <a:rPr lang="en-US" sz="1600" dirty="0">
                          <a:solidFill>
                            <a:schemeClr val="tx2"/>
                          </a:solidFill>
                        </a:rPr>
                        <a:t>, not just a one-time spike.</a:t>
                      </a:r>
                    </a:p>
                  </a:txBody>
                  <a:tcPr marL="81951" marR="81951" marT="40975" marB="40975" anchor="ctr">
                    <a:lnL>
                      <a:noFill/>
                    </a:lnL>
                    <a:lnR>
                      <a:noFill/>
                    </a:lnR>
                    <a:lnT>
                      <a:noFill/>
                    </a:lnT>
                    <a:lnB>
                      <a:noFill/>
                    </a:lnB>
                    <a:noFill/>
                  </a:tcPr>
                </a:tc>
                <a:extLst>
                  <a:ext uri="{0D108BD9-81ED-4DB2-BD59-A6C34878D82A}">
                    <a16:rowId xmlns:a16="http://schemas.microsoft.com/office/drawing/2014/main" val="1628586617"/>
                  </a:ext>
                </a:extLst>
              </a:tr>
            </a:tbl>
          </a:graphicData>
        </a:graphic>
      </p:graphicFrame>
      <p:pic>
        <p:nvPicPr>
          <p:cNvPr id="5" name="Picture 4">
            <a:extLst>
              <a:ext uri="{FF2B5EF4-FFF2-40B4-BE49-F238E27FC236}">
                <a16:creationId xmlns:a16="http://schemas.microsoft.com/office/drawing/2014/main" id="{FB8019E5-93F4-8D08-0B29-6BBC2BD093E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9" name="Picture 8" descr="A screenshot of a cell phone&#10;&#10;AI-generated content may be incorrect.">
            <a:extLst>
              <a:ext uri="{FF2B5EF4-FFF2-40B4-BE49-F238E27FC236}">
                <a16:creationId xmlns:a16="http://schemas.microsoft.com/office/drawing/2014/main" id="{90B2DEF0-205C-AEB8-6514-409D2CAE9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6866" y="2103073"/>
            <a:ext cx="2059252" cy="3826386"/>
          </a:xfrm>
          <a:prstGeom prst="rect">
            <a:avLst/>
          </a:prstGeom>
        </p:spPr>
      </p:pic>
    </p:spTree>
    <p:extLst>
      <p:ext uri="{BB962C8B-B14F-4D97-AF65-F5344CB8AC3E}">
        <p14:creationId xmlns:p14="http://schemas.microsoft.com/office/powerpoint/2010/main" val="35842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9201C-96D0-2498-9795-875F5ADD6759}"/>
              </a:ext>
            </a:extLst>
          </p:cNvPr>
          <p:cNvSpPr>
            <a:spLocks noGrp="1"/>
          </p:cNvSpPr>
          <p:nvPr>
            <p:ph type="title"/>
          </p:nvPr>
        </p:nvSpPr>
        <p:spPr/>
        <p:txBody>
          <a:bodyPr/>
          <a:lstStyle/>
          <a:p>
            <a:r>
              <a:rPr lang="en-US" sz="3200" b="1" dirty="0">
                <a:solidFill>
                  <a:schemeClr val="tx2"/>
                </a:solidFill>
              </a:rPr>
              <a:t>🔷 Detailed Analysis</a:t>
            </a:r>
            <a:br>
              <a:rPr lang="en-US" sz="3200" b="1" dirty="0">
                <a:solidFill>
                  <a:schemeClr val="tx2"/>
                </a:solidFill>
              </a:rPr>
            </a:br>
            <a:endParaRPr lang="en-US" dirty="0"/>
          </a:p>
        </p:txBody>
      </p:sp>
      <p:sp>
        <p:nvSpPr>
          <p:cNvPr id="3" name="Content Placeholder 2">
            <a:extLst>
              <a:ext uri="{FF2B5EF4-FFF2-40B4-BE49-F238E27FC236}">
                <a16:creationId xmlns:a16="http://schemas.microsoft.com/office/drawing/2014/main" id="{5F339E4D-1BCB-E633-0490-ED80269B1E17}"/>
              </a:ext>
            </a:extLst>
          </p:cNvPr>
          <p:cNvSpPr>
            <a:spLocks noGrp="1"/>
          </p:cNvSpPr>
          <p:nvPr>
            <p:ph idx="1"/>
          </p:nvPr>
        </p:nvSpPr>
        <p:spPr>
          <a:xfrm>
            <a:off x="0" y="1602557"/>
            <a:ext cx="5986021" cy="4343400"/>
          </a:xfrm>
        </p:spPr>
        <p:txBody>
          <a:bodyPr>
            <a:normAutofit/>
          </a:bodyPr>
          <a:lstStyle/>
          <a:p>
            <a:pPr>
              <a:buNone/>
            </a:pPr>
            <a:endParaRPr lang="en-US" sz="1800" b="1" dirty="0">
              <a:solidFill>
                <a:schemeClr val="tx2"/>
              </a:solidFill>
            </a:endParaRPr>
          </a:p>
          <a:p>
            <a:pPr>
              <a:buNone/>
            </a:pPr>
            <a:r>
              <a:rPr lang="en-US" sz="1800" b="1" dirty="0">
                <a:solidFill>
                  <a:schemeClr val="tx2"/>
                </a:solidFill>
              </a:rPr>
              <a:t>1. </a:t>
            </a:r>
            <a:r>
              <a:rPr lang="en-US" sz="2200" b="1" dirty="0" err="1">
                <a:solidFill>
                  <a:schemeClr val="accent2"/>
                </a:solidFill>
              </a:rPr>
              <a:t>MOM_Cancellation</a:t>
            </a:r>
            <a:r>
              <a:rPr lang="en-US" sz="2200" b="1" dirty="0">
                <a:solidFill>
                  <a:schemeClr val="accent2"/>
                </a:solidFill>
              </a:rPr>
              <a:t> by Month</a:t>
            </a:r>
          </a:p>
          <a:p>
            <a:pPr>
              <a:buFont typeface="Arial" panose="020B0604020202020204" pitchFamily="34" charset="0"/>
              <a:buChar char="•"/>
            </a:pPr>
            <a:r>
              <a:rPr lang="en-US" sz="1800" b="1" dirty="0">
                <a:solidFill>
                  <a:schemeClr val="tx2"/>
                </a:solidFill>
              </a:rPr>
              <a:t>June</a:t>
            </a:r>
            <a:r>
              <a:rPr lang="en-US" sz="1800" dirty="0">
                <a:solidFill>
                  <a:schemeClr val="tx2"/>
                </a:solidFill>
              </a:rPr>
              <a:t> saw the lowest cancellations (-4.25%), but </a:t>
            </a:r>
            <a:r>
              <a:rPr lang="en-US" sz="1800" b="1" dirty="0">
                <a:solidFill>
                  <a:schemeClr val="tx2"/>
                </a:solidFill>
              </a:rPr>
              <a:t>July spiked</a:t>
            </a:r>
            <a:r>
              <a:rPr lang="en-US" sz="1800" dirty="0">
                <a:solidFill>
                  <a:schemeClr val="tx2"/>
                </a:solidFill>
              </a:rPr>
              <a:t> again with +0.48%.</a:t>
            </a:r>
          </a:p>
          <a:p>
            <a:pPr>
              <a:buFont typeface="Arial" panose="020B0604020202020204" pitchFamily="34" charset="0"/>
              <a:buChar char="•"/>
            </a:pPr>
            <a:r>
              <a:rPr lang="en-US" sz="1800" b="1" dirty="0">
                <a:solidFill>
                  <a:schemeClr val="tx2"/>
                </a:solidFill>
              </a:rPr>
              <a:t>May was neutral</a:t>
            </a:r>
            <a:r>
              <a:rPr lang="en-US" sz="1800" dirty="0">
                <a:solidFill>
                  <a:schemeClr val="tx2"/>
                </a:solidFill>
              </a:rPr>
              <a:t>.</a:t>
            </a:r>
          </a:p>
          <a:p>
            <a:pPr>
              <a:buFont typeface="Arial" panose="020B0604020202020204" pitchFamily="34" charset="0"/>
              <a:buChar char="•"/>
            </a:pPr>
            <a:r>
              <a:rPr lang="en-US" sz="1800" b="1" dirty="0">
                <a:solidFill>
                  <a:schemeClr val="tx2"/>
                </a:solidFill>
              </a:rPr>
              <a:t>Insight:</a:t>
            </a:r>
            <a:r>
              <a:rPr lang="en-US" sz="1800" dirty="0">
                <a:solidFill>
                  <a:schemeClr val="tx2"/>
                </a:solidFill>
              </a:rPr>
              <a:t> Something in </a:t>
            </a:r>
            <a:r>
              <a:rPr lang="en-US" sz="1800" b="1" dirty="0">
                <a:solidFill>
                  <a:schemeClr val="tx2"/>
                </a:solidFill>
              </a:rPr>
              <a:t>July triggered more cancellations</a:t>
            </a:r>
            <a:r>
              <a:rPr lang="en-US" sz="1800" dirty="0">
                <a:solidFill>
                  <a:schemeClr val="tx2"/>
                </a:solidFill>
              </a:rPr>
              <a:t> — maybe weather, service issue, or pricing confusion.</a:t>
            </a:r>
          </a:p>
          <a:p>
            <a:pPr>
              <a:buFont typeface="Arial" panose="020B0604020202020204" pitchFamily="34" charset="0"/>
              <a:buChar char="•"/>
            </a:pPr>
            <a:r>
              <a:rPr lang="en-US" sz="1800" b="1" dirty="0">
                <a:solidFill>
                  <a:schemeClr val="tx2"/>
                </a:solidFill>
              </a:rPr>
              <a:t>Action:</a:t>
            </a:r>
            <a:r>
              <a:rPr lang="en-US" sz="1800" dirty="0">
                <a:solidFill>
                  <a:schemeClr val="tx2"/>
                </a:solidFill>
              </a:rPr>
              <a:t> Compare July's policies or marketing campaigns to identify anomalies.</a:t>
            </a:r>
          </a:p>
          <a:p>
            <a:endParaRPr lang="en-US" sz="1800" dirty="0">
              <a:solidFill>
                <a:schemeClr val="tx2"/>
              </a:solidFill>
            </a:endParaRPr>
          </a:p>
        </p:txBody>
      </p:sp>
      <p:pic>
        <p:nvPicPr>
          <p:cNvPr id="4" name="Picture 3">
            <a:extLst>
              <a:ext uri="{FF2B5EF4-FFF2-40B4-BE49-F238E27FC236}">
                <a16:creationId xmlns:a16="http://schemas.microsoft.com/office/drawing/2014/main" id="{9A6D65AF-4595-7372-E684-893E4B09B6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yellow graph with a line">
            <a:extLst>
              <a:ext uri="{FF2B5EF4-FFF2-40B4-BE49-F238E27FC236}">
                <a16:creationId xmlns:a16="http://schemas.microsoft.com/office/drawing/2014/main" id="{73E2D773-B62F-9E97-9E70-A67403FE9B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5981" y="1879358"/>
            <a:ext cx="5601482" cy="3296110"/>
          </a:xfrm>
          <a:prstGeom prst="rect">
            <a:avLst/>
          </a:prstGeom>
        </p:spPr>
      </p:pic>
    </p:spTree>
    <p:extLst>
      <p:ext uri="{BB962C8B-B14F-4D97-AF65-F5344CB8AC3E}">
        <p14:creationId xmlns:p14="http://schemas.microsoft.com/office/powerpoint/2010/main" val="310914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4B59E-F339-26E7-FCB6-ECF80EBD0AD0}"/>
              </a:ext>
            </a:extLst>
          </p:cNvPr>
          <p:cNvSpPr>
            <a:spLocks noGrp="1"/>
          </p:cNvSpPr>
          <p:nvPr>
            <p:ph type="title"/>
          </p:nvPr>
        </p:nvSpPr>
        <p:spPr>
          <a:xfrm>
            <a:off x="9647549" y="3828968"/>
            <a:ext cx="373144" cy="301047"/>
          </a:xfrm>
        </p:spPr>
        <p:txBody>
          <a:bodyPr>
            <a:normAutofit/>
          </a:bodyPr>
          <a:lstStyle/>
          <a:p>
            <a:endParaRPr lang="en-US" sz="100" dirty="0"/>
          </a:p>
        </p:txBody>
      </p:sp>
      <p:sp>
        <p:nvSpPr>
          <p:cNvPr id="3" name="Content Placeholder 2">
            <a:extLst>
              <a:ext uri="{FF2B5EF4-FFF2-40B4-BE49-F238E27FC236}">
                <a16:creationId xmlns:a16="http://schemas.microsoft.com/office/drawing/2014/main" id="{17BA9E7F-8E5C-20A9-4637-BC1A6CB9E26E}"/>
              </a:ext>
            </a:extLst>
          </p:cNvPr>
          <p:cNvSpPr>
            <a:spLocks noGrp="1"/>
          </p:cNvSpPr>
          <p:nvPr>
            <p:ph idx="1"/>
          </p:nvPr>
        </p:nvSpPr>
        <p:spPr>
          <a:xfrm>
            <a:off x="210207" y="600063"/>
            <a:ext cx="5646656" cy="4343400"/>
          </a:xfrm>
        </p:spPr>
        <p:txBody>
          <a:bodyPr>
            <a:normAutofit/>
          </a:bodyPr>
          <a:lstStyle/>
          <a:p>
            <a:pPr>
              <a:buNone/>
            </a:pPr>
            <a:r>
              <a:rPr lang="en-US" sz="2800" b="1" dirty="0" err="1">
                <a:solidFill>
                  <a:schemeClr val="accent2"/>
                </a:solidFill>
              </a:rPr>
              <a:t>WOW_Growth</a:t>
            </a:r>
            <a:r>
              <a:rPr lang="en-US" sz="2800" b="1" dirty="0">
                <a:solidFill>
                  <a:schemeClr val="accent2"/>
                </a:solidFill>
              </a:rPr>
              <a:t> by Week Number</a:t>
            </a:r>
          </a:p>
          <a:p>
            <a:pPr>
              <a:buNone/>
            </a:pPr>
            <a:endParaRPr lang="en-US" sz="2200" b="1" dirty="0">
              <a:solidFill>
                <a:schemeClr val="accent2"/>
              </a:solidFill>
            </a:endParaRPr>
          </a:p>
          <a:p>
            <a:pPr>
              <a:buNone/>
            </a:pPr>
            <a:endParaRPr lang="en-US" sz="2200" b="1" dirty="0">
              <a:solidFill>
                <a:schemeClr val="accent2"/>
              </a:solidFill>
            </a:endParaRPr>
          </a:p>
          <a:p>
            <a:pPr>
              <a:buFont typeface="Arial" panose="020B0604020202020204" pitchFamily="34" charset="0"/>
              <a:buChar char="•"/>
            </a:pPr>
            <a:r>
              <a:rPr lang="en-US" sz="1800" dirty="0">
                <a:solidFill>
                  <a:schemeClr val="tx2"/>
                </a:solidFill>
              </a:rPr>
              <a:t>Weeks 21–26 show small positive growth (~0.2%), but by </a:t>
            </a:r>
            <a:r>
              <a:rPr lang="en-US" sz="1800" b="1" dirty="0">
                <a:solidFill>
                  <a:schemeClr val="tx2"/>
                </a:solidFill>
              </a:rPr>
              <a:t>week 31, cancellation growth plummets to -0.82</a:t>
            </a:r>
            <a:r>
              <a:rPr lang="en-US" sz="1800" dirty="0">
                <a:solidFill>
                  <a:schemeClr val="tx2"/>
                </a:solidFill>
              </a:rPr>
              <a:t>.</a:t>
            </a:r>
          </a:p>
          <a:p>
            <a:pPr>
              <a:buFont typeface="Arial" panose="020B0604020202020204" pitchFamily="34" charset="0"/>
              <a:buChar char="•"/>
            </a:pPr>
            <a:r>
              <a:rPr lang="en-US" sz="1800" b="1" dirty="0">
                <a:solidFill>
                  <a:schemeClr val="tx2"/>
                </a:solidFill>
              </a:rPr>
              <a:t>Insight:</a:t>
            </a:r>
            <a:r>
              <a:rPr lang="en-US" sz="1800" dirty="0">
                <a:solidFill>
                  <a:schemeClr val="tx2"/>
                </a:solidFill>
              </a:rPr>
              <a:t> After steady weeks, there’s a </a:t>
            </a:r>
            <a:r>
              <a:rPr lang="en-US" sz="1800" b="1" dirty="0">
                <a:solidFill>
                  <a:schemeClr val="tx2"/>
                </a:solidFill>
              </a:rPr>
              <a:t>sudden drop</a:t>
            </a:r>
            <a:r>
              <a:rPr lang="en-US" sz="1800" dirty="0">
                <a:solidFill>
                  <a:schemeClr val="tx2"/>
                </a:solidFill>
              </a:rPr>
              <a:t>, likely due to a correction or policy update.</a:t>
            </a:r>
          </a:p>
          <a:p>
            <a:pPr>
              <a:buFont typeface="Arial" panose="020B0604020202020204" pitchFamily="34" charset="0"/>
              <a:buChar char="•"/>
            </a:pPr>
            <a:r>
              <a:rPr lang="en-US" sz="1800" b="1" dirty="0">
                <a:solidFill>
                  <a:schemeClr val="tx2"/>
                </a:solidFill>
              </a:rPr>
              <a:t>Action:</a:t>
            </a:r>
            <a:r>
              <a:rPr lang="en-US" sz="1800" dirty="0">
                <a:solidFill>
                  <a:schemeClr val="tx2"/>
                </a:solidFill>
              </a:rPr>
              <a:t> Maintain measures that led to decline after week 30.</a:t>
            </a:r>
          </a:p>
          <a:p>
            <a:endParaRPr lang="en-US" sz="1800" dirty="0">
              <a:solidFill>
                <a:schemeClr val="tx2"/>
              </a:solidFill>
            </a:endParaRPr>
          </a:p>
        </p:txBody>
      </p:sp>
      <p:pic>
        <p:nvPicPr>
          <p:cNvPr id="4" name="Picture 3">
            <a:extLst>
              <a:ext uri="{FF2B5EF4-FFF2-40B4-BE49-F238E27FC236}">
                <a16:creationId xmlns:a16="http://schemas.microsoft.com/office/drawing/2014/main" id="{E17066CB-C891-5877-DAA2-9E632D46EC5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7" name="Picture 6" descr="A graph with a line&#10;&#10;AI-generated content may be incorrect.">
            <a:extLst>
              <a:ext uri="{FF2B5EF4-FFF2-40B4-BE49-F238E27FC236}">
                <a16:creationId xmlns:a16="http://schemas.microsoft.com/office/drawing/2014/main" id="{5F293F00-B067-2B4D-92A9-9FE88A4D90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7256" y="2185676"/>
            <a:ext cx="5334744" cy="3286584"/>
          </a:xfrm>
          <a:prstGeom prst="rect">
            <a:avLst/>
          </a:prstGeom>
        </p:spPr>
      </p:pic>
    </p:spTree>
    <p:extLst>
      <p:ext uri="{BB962C8B-B14F-4D97-AF65-F5344CB8AC3E}">
        <p14:creationId xmlns:p14="http://schemas.microsoft.com/office/powerpoint/2010/main" val="26595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C5D3-CEC1-D9BB-51A5-C435A87234FC}"/>
              </a:ext>
            </a:extLst>
          </p:cNvPr>
          <p:cNvSpPr>
            <a:spLocks noGrp="1"/>
          </p:cNvSpPr>
          <p:nvPr>
            <p:ph type="title"/>
          </p:nvPr>
        </p:nvSpPr>
        <p:spPr>
          <a:xfrm flipV="1">
            <a:off x="7667919" y="3354764"/>
            <a:ext cx="778497" cy="148472"/>
          </a:xfrm>
        </p:spPr>
        <p:txBody>
          <a:bodyPr>
            <a:normAutofit/>
          </a:bodyPr>
          <a:lstStyle/>
          <a:p>
            <a:endParaRPr lang="en-US" sz="100" dirty="0"/>
          </a:p>
        </p:txBody>
      </p:sp>
      <p:sp>
        <p:nvSpPr>
          <p:cNvPr id="3" name="Content Placeholder 2">
            <a:extLst>
              <a:ext uri="{FF2B5EF4-FFF2-40B4-BE49-F238E27FC236}">
                <a16:creationId xmlns:a16="http://schemas.microsoft.com/office/drawing/2014/main" id="{28A289D2-E30C-C987-EF90-B93C01C95C90}"/>
              </a:ext>
            </a:extLst>
          </p:cNvPr>
          <p:cNvSpPr>
            <a:spLocks noGrp="1"/>
          </p:cNvSpPr>
          <p:nvPr>
            <p:ph idx="1"/>
          </p:nvPr>
        </p:nvSpPr>
        <p:spPr>
          <a:xfrm>
            <a:off x="78315" y="537329"/>
            <a:ext cx="5750351" cy="4343400"/>
          </a:xfrm>
        </p:spPr>
        <p:txBody>
          <a:bodyPr>
            <a:normAutofit fontScale="92500" lnSpcReduction="20000"/>
          </a:bodyPr>
          <a:lstStyle/>
          <a:p>
            <a:pPr>
              <a:buNone/>
            </a:pPr>
            <a:r>
              <a:rPr lang="en-US" sz="3000" b="1" dirty="0">
                <a:solidFill>
                  <a:schemeClr val="accent2"/>
                </a:solidFill>
              </a:rPr>
              <a:t>   Cancellation Rate by Date (Time Series)</a:t>
            </a:r>
          </a:p>
          <a:p>
            <a:pPr>
              <a:buNone/>
            </a:pPr>
            <a:endParaRPr lang="en-US" sz="2200" b="1" dirty="0">
              <a:solidFill>
                <a:schemeClr val="accent2"/>
              </a:solidFill>
            </a:endParaRPr>
          </a:p>
          <a:p>
            <a:pPr>
              <a:buNone/>
            </a:pPr>
            <a:endParaRPr lang="en-US" sz="2200" b="1" dirty="0">
              <a:solidFill>
                <a:schemeClr val="accent2"/>
              </a:solidFill>
            </a:endParaRPr>
          </a:p>
          <a:p>
            <a:pPr>
              <a:buFont typeface="Arial" panose="020B0604020202020204" pitchFamily="34" charset="0"/>
              <a:buChar char="•"/>
            </a:pPr>
            <a:r>
              <a:rPr lang="en-US" sz="2000" dirty="0">
                <a:solidFill>
                  <a:schemeClr val="tx2"/>
                </a:solidFill>
              </a:rPr>
              <a:t>Cancellation rate fluctuates </a:t>
            </a:r>
            <a:r>
              <a:rPr lang="en-US" sz="2000" b="1" dirty="0">
                <a:solidFill>
                  <a:schemeClr val="tx2"/>
                </a:solidFill>
              </a:rPr>
              <a:t>between 23% and 27% daily</a:t>
            </a:r>
            <a:r>
              <a:rPr lang="en-US" sz="2000" dirty="0">
                <a:solidFill>
                  <a:schemeClr val="tx2"/>
                </a:solidFill>
              </a:rPr>
              <a:t>.</a:t>
            </a:r>
          </a:p>
          <a:p>
            <a:pPr>
              <a:buFont typeface="Arial" panose="020B0604020202020204" pitchFamily="34" charset="0"/>
              <a:buChar char="•"/>
            </a:pPr>
            <a:r>
              <a:rPr lang="en-US" sz="2000" dirty="0">
                <a:solidFill>
                  <a:schemeClr val="tx2"/>
                </a:solidFill>
              </a:rPr>
              <a:t>Slight increase mid-June and stable until end-July.</a:t>
            </a:r>
          </a:p>
          <a:p>
            <a:pPr>
              <a:buFont typeface="Arial" panose="020B0604020202020204" pitchFamily="34" charset="0"/>
              <a:buChar char="•"/>
            </a:pPr>
            <a:r>
              <a:rPr lang="en-US" sz="2000" b="1" dirty="0">
                <a:solidFill>
                  <a:schemeClr val="tx2"/>
                </a:solidFill>
              </a:rPr>
              <a:t>Insight:</a:t>
            </a:r>
            <a:r>
              <a:rPr lang="en-US" sz="2000" dirty="0">
                <a:solidFill>
                  <a:schemeClr val="tx2"/>
                </a:solidFill>
              </a:rPr>
              <a:t> The issue is </a:t>
            </a:r>
            <a:r>
              <a:rPr lang="en-US" sz="2000" b="1" dirty="0">
                <a:solidFill>
                  <a:schemeClr val="tx2"/>
                </a:solidFill>
              </a:rPr>
              <a:t>not random</a:t>
            </a:r>
            <a:r>
              <a:rPr lang="en-US" sz="2000" dirty="0">
                <a:solidFill>
                  <a:schemeClr val="tx2"/>
                </a:solidFill>
              </a:rPr>
              <a:t>; cancellations are a </a:t>
            </a:r>
            <a:r>
              <a:rPr lang="en-US" sz="2000" b="1" dirty="0">
                <a:solidFill>
                  <a:schemeClr val="tx2"/>
                </a:solidFill>
              </a:rPr>
              <a:t>daily occurrence</a:t>
            </a:r>
            <a:r>
              <a:rPr lang="en-US" sz="2000" dirty="0">
                <a:solidFill>
                  <a:schemeClr val="tx2"/>
                </a:solidFill>
              </a:rPr>
              <a:t>, not one-off spikes.</a:t>
            </a:r>
          </a:p>
          <a:p>
            <a:pPr>
              <a:buFont typeface="Arial" panose="020B0604020202020204" pitchFamily="34" charset="0"/>
              <a:buChar char="•"/>
            </a:pPr>
            <a:r>
              <a:rPr lang="en-US" sz="2000" b="1" dirty="0">
                <a:solidFill>
                  <a:schemeClr val="tx2"/>
                </a:solidFill>
              </a:rPr>
              <a:t>Action:</a:t>
            </a:r>
            <a:r>
              <a:rPr lang="en-US" sz="2000" dirty="0">
                <a:solidFill>
                  <a:schemeClr val="tx2"/>
                </a:solidFill>
              </a:rPr>
              <a:t> A deeper look into </a:t>
            </a:r>
            <a:r>
              <a:rPr lang="en-US" sz="2000" b="1" dirty="0">
                <a:solidFill>
                  <a:schemeClr val="tx2"/>
                </a:solidFill>
              </a:rPr>
              <a:t>daily booking sources</a:t>
            </a:r>
            <a:r>
              <a:rPr lang="en-US" sz="2000" dirty="0">
                <a:solidFill>
                  <a:schemeClr val="tx2"/>
                </a:solidFill>
              </a:rPr>
              <a:t> (e.g., OTAs, direct, travel agents) may reveal root causes.</a:t>
            </a:r>
          </a:p>
          <a:p>
            <a:endParaRPr lang="en-US" sz="2000" dirty="0">
              <a:solidFill>
                <a:schemeClr val="tx2"/>
              </a:solidFill>
            </a:endParaRPr>
          </a:p>
        </p:txBody>
      </p:sp>
      <p:pic>
        <p:nvPicPr>
          <p:cNvPr id="4" name="Picture 3">
            <a:extLst>
              <a:ext uri="{FF2B5EF4-FFF2-40B4-BE49-F238E27FC236}">
                <a16:creationId xmlns:a16="http://schemas.microsoft.com/office/drawing/2014/main" id="{93B6AF36-8F3B-42A4-7B4D-046B39B7CB1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showing a number of months&#10;&#10;AI-generated content may be incorrect.">
            <a:extLst>
              <a:ext uri="{FF2B5EF4-FFF2-40B4-BE49-F238E27FC236}">
                <a16:creationId xmlns:a16="http://schemas.microsoft.com/office/drawing/2014/main" id="{A1EF2533-F13E-4461-27D1-CB7541C5CE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3335" y="2198048"/>
            <a:ext cx="5668166" cy="3077004"/>
          </a:xfrm>
          <a:prstGeom prst="rect">
            <a:avLst/>
          </a:prstGeom>
        </p:spPr>
      </p:pic>
    </p:spTree>
    <p:extLst>
      <p:ext uri="{BB962C8B-B14F-4D97-AF65-F5344CB8AC3E}">
        <p14:creationId xmlns:p14="http://schemas.microsoft.com/office/powerpoint/2010/main" val="800213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41609" y="-96884"/>
            <a:ext cx="6400800" cy="2560320"/>
          </a:xfrm>
        </p:spPr>
        <p:txBody>
          <a:bodyPr/>
          <a:lstStyle/>
          <a:p>
            <a:r>
              <a:rPr lang="en-US" dirty="0">
                <a:solidFill>
                  <a:schemeClr val="accent2"/>
                </a:solidFill>
              </a:rPr>
              <a:t>ITC entered the hotel industry in 1975</a:t>
            </a:r>
            <a:br>
              <a:rPr lang="en-US" dirty="0">
                <a:solidFill>
                  <a:schemeClr val="accent2"/>
                </a:solidFill>
              </a:rPr>
            </a:br>
            <a:endParaRPr lang="en-US" dirty="0">
              <a:solidFill>
                <a:schemeClr val="accent2"/>
              </a:solidFill>
            </a:endParaRPr>
          </a:p>
        </p:txBody>
      </p:sp>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ackgroundRemoval t="0" b="100000" l="0" r="100000">
                        <a14:foregroundMark x1="32889" y1="7358" x2="32889" y2="7358"/>
                        <a14:foregroundMark x1="31556" y1="7023" x2="31556" y2="7023"/>
                      </a14:backgroundRemoval>
                    </a14:imgEffect>
                  </a14:imgLayer>
                </a14:imgProps>
              </a:ext>
              <a:ext uri="{28A0092B-C50C-407E-A947-70E740481C1C}">
                <a14:useLocalDpi xmlns:a14="http://schemas.microsoft.com/office/drawing/2010/main" val="0"/>
              </a:ext>
            </a:extLst>
          </a:blip>
          <a:stretch>
            <a:fillRect/>
          </a:stretch>
        </p:blipFill>
        <p:spPr>
          <a:xfrm>
            <a:off x="122368" y="2141464"/>
            <a:ext cx="8128679" cy="3849468"/>
          </a:xfrm>
          <a:prstGeom prst="rect">
            <a:avLst/>
          </a:prstGeom>
        </p:spPr>
      </p:pic>
      <p:sp>
        <p:nvSpPr>
          <p:cNvPr id="5" name="Rectangle 4"/>
          <p:cNvSpPr/>
          <p:nvPr/>
        </p:nvSpPr>
        <p:spPr>
          <a:xfrm>
            <a:off x="1895054" y="5990932"/>
            <a:ext cx="4583306" cy="646331"/>
          </a:xfrm>
          <a:prstGeom prst="rect">
            <a:avLst/>
          </a:prstGeom>
        </p:spPr>
        <p:txBody>
          <a:bodyPr wrap="none">
            <a:spAutoFit/>
          </a:bodyPr>
          <a:lstStyle/>
          <a:p>
            <a:r>
              <a:rPr lang="en-US" sz="2000" b="1" i="1" dirty="0">
                <a:solidFill>
                  <a:schemeClr val="tx2"/>
                </a:solidFill>
              </a:rPr>
              <a:t>ITC’s extension in </a:t>
            </a:r>
            <a:r>
              <a:rPr lang="en-US" sz="3600" b="1" i="1" dirty="0">
                <a:solidFill>
                  <a:schemeClr val="tx2"/>
                </a:solidFill>
              </a:rPr>
              <a:t>Luxury</a:t>
            </a:r>
            <a:r>
              <a:rPr lang="en-US" sz="2000" b="1" i="1" dirty="0">
                <a:solidFill>
                  <a:schemeClr val="tx2"/>
                </a:solidFill>
              </a:rPr>
              <a:t> Hotels</a:t>
            </a:r>
            <a:endParaRPr lang="en-IN" sz="2000" b="1" dirty="0">
              <a:solidFill>
                <a:schemeClr val="tx2"/>
              </a:solidFill>
            </a:endParaRP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1752" y="4066198"/>
            <a:ext cx="2990248" cy="2990248"/>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57598" y="-96884"/>
            <a:ext cx="3945695" cy="2625480"/>
          </a:xfrm>
          <a:prstGeom prst="rect">
            <a:avLst/>
          </a:prstGeom>
        </p:spPr>
      </p:pic>
      <p:sp>
        <p:nvSpPr>
          <p:cNvPr id="8" name="TextBox 7"/>
          <p:cNvSpPr txBox="1"/>
          <p:nvPr/>
        </p:nvSpPr>
        <p:spPr>
          <a:xfrm>
            <a:off x="9654681" y="2297763"/>
            <a:ext cx="1751527" cy="830997"/>
          </a:xfrm>
          <a:prstGeom prst="rect">
            <a:avLst/>
          </a:prstGeom>
          <a:noFill/>
        </p:spPr>
        <p:txBody>
          <a:bodyPr wrap="square" rtlCol="0">
            <a:spAutoFit/>
          </a:bodyPr>
          <a:lstStyle/>
          <a:p>
            <a:pPr algn="ctr"/>
            <a:r>
              <a:rPr lang="en-IN" sz="2400" b="1" dirty="0">
                <a:solidFill>
                  <a:schemeClr val="accent3"/>
                </a:solidFill>
              </a:rPr>
              <a:t>Company Logo</a:t>
            </a:r>
          </a:p>
        </p:txBody>
      </p:sp>
    </p:spTree>
    <p:extLst>
      <p:ext uri="{BB962C8B-B14F-4D97-AF65-F5344CB8AC3E}">
        <p14:creationId xmlns:p14="http://schemas.microsoft.com/office/powerpoint/2010/main" val="163667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C4483-FBEC-C309-623F-6E927F72C26F}"/>
              </a:ext>
            </a:extLst>
          </p:cNvPr>
          <p:cNvSpPr>
            <a:spLocks noGrp="1"/>
          </p:cNvSpPr>
          <p:nvPr>
            <p:ph type="title"/>
          </p:nvPr>
        </p:nvSpPr>
        <p:spPr>
          <a:xfrm>
            <a:off x="8846270" y="3745976"/>
            <a:ext cx="1683470" cy="593278"/>
          </a:xfrm>
        </p:spPr>
        <p:txBody>
          <a:bodyPr>
            <a:normAutofit/>
          </a:bodyPr>
          <a:lstStyle/>
          <a:p>
            <a:endParaRPr lang="en-US" sz="100" dirty="0"/>
          </a:p>
        </p:txBody>
      </p:sp>
      <p:sp>
        <p:nvSpPr>
          <p:cNvPr id="3" name="Content Placeholder 2">
            <a:extLst>
              <a:ext uri="{FF2B5EF4-FFF2-40B4-BE49-F238E27FC236}">
                <a16:creationId xmlns:a16="http://schemas.microsoft.com/office/drawing/2014/main" id="{67EA6FE4-D329-61D3-84EC-A02E80DD2E5F}"/>
              </a:ext>
            </a:extLst>
          </p:cNvPr>
          <p:cNvSpPr>
            <a:spLocks noGrp="1"/>
          </p:cNvSpPr>
          <p:nvPr>
            <p:ph idx="1"/>
          </p:nvPr>
        </p:nvSpPr>
        <p:spPr>
          <a:xfrm>
            <a:off x="0" y="439159"/>
            <a:ext cx="4572000" cy="4343400"/>
          </a:xfrm>
        </p:spPr>
        <p:txBody>
          <a:bodyPr>
            <a:normAutofit fontScale="92500"/>
          </a:bodyPr>
          <a:lstStyle/>
          <a:p>
            <a:pPr>
              <a:buNone/>
            </a:pPr>
            <a:r>
              <a:rPr lang="en-US" sz="2800" b="1" dirty="0">
                <a:solidFill>
                  <a:schemeClr val="accent2"/>
                </a:solidFill>
              </a:rPr>
              <a:t>   No-Show Revenue by </a:t>
            </a:r>
            <a:r>
              <a:rPr lang="en-US" sz="2800" b="1" dirty="0" err="1">
                <a:solidFill>
                  <a:schemeClr val="accent2"/>
                </a:solidFill>
              </a:rPr>
              <a:t>Days_Prior_Check_in</a:t>
            </a:r>
            <a:endParaRPr lang="en-US" sz="2800" b="1" dirty="0">
              <a:solidFill>
                <a:schemeClr val="accent2"/>
              </a:solidFill>
            </a:endParaRPr>
          </a:p>
          <a:p>
            <a:pPr>
              <a:buNone/>
            </a:pPr>
            <a:endParaRPr lang="en-US" sz="2200" b="1" dirty="0">
              <a:solidFill>
                <a:schemeClr val="accent2"/>
              </a:solidFill>
            </a:endParaRPr>
          </a:p>
          <a:p>
            <a:pPr>
              <a:buFont typeface="Arial" panose="020B0604020202020204" pitchFamily="34" charset="0"/>
              <a:buChar char="•"/>
            </a:pPr>
            <a:r>
              <a:rPr lang="en-US" sz="2000" dirty="0">
                <a:solidFill>
                  <a:schemeClr val="tx2"/>
                </a:solidFill>
              </a:rPr>
              <a:t>Most </a:t>
            </a:r>
            <a:r>
              <a:rPr lang="en-US" sz="2000" b="1" dirty="0">
                <a:solidFill>
                  <a:schemeClr val="tx2"/>
                </a:solidFill>
              </a:rPr>
              <a:t>no-show losses</a:t>
            </a:r>
            <a:r>
              <a:rPr lang="en-US" sz="2000" dirty="0">
                <a:solidFill>
                  <a:schemeClr val="tx2"/>
                </a:solidFill>
              </a:rPr>
              <a:t> occur when guests book </a:t>
            </a:r>
            <a:r>
              <a:rPr lang="en-US" sz="2000" b="1" dirty="0">
                <a:solidFill>
                  <a:schemeClr val="tx2"/>
                </a:solidFill>
              </a:rPr>
              <a:t>0–5 days before check-in</a:t>
            </a:r>
            <a:r>
              <a:rPr lang="en-US" sz="2000" dirty="0">
                <a:solidFill>
                  <a:schemeClr val="tx2"/>
                </a:solidFill>
              </a:rPr>
              <a:t>.</a:t>
            </a:r>
          </a:p>
          <a:p>
            <a:pPr>
              <a:buFont typeface="Arial" panose="020B0604020202020204" pitchFamily="34" charset="0"/>
              <a:buChar char="•"/>
            </a:pPr>
            <a:r>
              <a:rPr lang="en-US" sz="2000" b="1" dirty="0">
                <a:solidFill>
                  <a:schemeClr val="tx2"/>
                </a:solidFill>
              </a:rPr>
              <a:t>Insight:</a:t>
            </a:r>
            <a:r>
              <a:rPr lang="en-US" sz="2000" dirty="0">
                <a:solidFill>
                  <a:schemeClr val="tx2"/>
                </a:solidFill>
              </a:rPr>
              <a:t> </a:t>
            </a:r>
            <a:r>
              <a:rPr lang="en-US" sz="2000" b="1" dirty="0">
                <a:solidFill>
                  <a:schemeClr val="tx2"/>
                </a:solidFill>
              </a:rPr>
              <a:t>Last-minute bookings</a:t>
            </a:r>
            <a:r>
              <a:rPr lang="en-US" sz="2000" dirty="0">
                <a:solidFill>
                  <a:schemeClr val="tx2"/>
                </a:solidFill>
              </a:rPr>
              <a:t> lead to </a:t>
            </a:r>
            <a:r>
              <a:rPr lang="en-US" sz="2000" b="1" dirty="0">
                <a:solidFill>
                  <a:schemeClr val="tx2"/>
                </a:solidFill>
              </a:rPr>
              <a:t>maximum revenue loss</a:t>
            </a:r>
            <a:r>
              <a:rPr lang="en-US" sz="2000" dirty="0">
                <a:solidFill>
                  <a:schemeClr val="tx2"/>
                </a:solidFill>
              </a:rPr>
              <a:t> due to no-shows.</a:t>
            </a:r>
          </a:p>
          <a:p>
            <a:pPr>
              <a:buFont typeface="Arial" panose="020B0604020202020204" pitchFamily="34" charset="0"/>
              <a:buChar char="•"/>
            </a:pPr>
            <a:r>
              <a:rPr lang="en-US" sz="2000" b="1" dirty="0">
                <a:solidFill>
                  <a:schemeClr val="tx2"/>
                </a:solidFill>
              </a:rPr>
              <a:t>Action:</a:t>
            </a:r>
            <a:r>
              <a:rPr lang="en-US" sz="2000" dirty="0">
                <a:solidFill>
                  <a:schemeClr val="tx2"/>
                </a:solidFill>
              </a:rPr>
              <a:t> Implement </a:t>
            </a:r>
            <a:r>
              <a:rPr lang="en-US" sz="2000" b="1" dirty="0">
                <a:solidFill>
                  <a:schemeClr val="tx2"/>
                </a:solidFill>
              </a:rPr>
              <a:t>stricter cancellation/no-show fees for short-window bookings</a:t>
            </a:r>
            <a:r>
              <a:rPr lang="en-US" sz="2000" dirty="0">
                <a:solidFill>
                  <a:schemeClr val="tx2"/>
                </a:solidFill>
              </a:rPr>
              <a:t>, or require deposits.</a:t>
            </a:r>
          </a:p>
          <a:p>
            <a:endParaRPr lang="en-US" sz="2000" dirty="0">
              <a:solidFill>
                <a:schemeClr val="tx2"/>
              </a:solidFill>
            </a:endParaRPr>
          </a:p>
        </p:txBody>
      </p:sp>
      <p:pic>
        <p:nvPicPr>
          <p:cNvPr id="4" name="Picture 3">
            <a:extLst>
              <a:ext uri="{FF2B5EF4-FFF2-40B4-BE49-F238E27FC236}">
                <a16:creationId xmlns:a16="http://schemas.microsoft.com/office/drawing/2014/main" id="{A39AFE60-674B-9E38-14DF-F354BD4C733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on a screen">
            <a:extLst>
              <a:ext uri="{FF2B5EF4-FFF2-40B4-BE49-F238E27FC236}">
                <a16:creationId xmlns:a16="http://schemas.microsoft.com/office/drawing/2014/main" id="{A7D8710E-2A2E-1A6B-F7C2-D6DD37C078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0985" y="2250641"/>
            <a:ext cx="6515329" cy="3667035"/>
          </a:xfrm>
          <a:prstGeom prst="rect">
            <a:avLst/>
          </a:prstGeom>
        </p:spPr>
      </p:pic>
    </p:spTree>
    <p:extLst>
      <p:ext uri="{BB962C8B-B14F-4D97-AF65-F5344CB8AC3E}">
        <p14:creationId xmlns:p14="http://schemas.microsoft.com/office/powerpoint/2010/main" val="255262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spc="-50" dirty="0">
                <a:solidFill>
                  <a:schemeClr val="accent2"/>
                </a:solidFill>
                <a:latin typeface="Calibri Light" panose="020F0302020204030204"/>
              </a:rPr>
              <a:t>Place</a:t>
            </a:r>
            <a:endParaRPr lang="en-US" sz="4000" b="1" dirty="0">
              <a:solidFill>
                <a:schemeClr val="accent2"/>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
        <p:nvSpPr>
          <p:cNvPr id="7" name="Rectangle 6"/>
          <p:cNvSpPr/>
          <p:nvPr/>
        </p:nvSpPr>
        <p:spPr>
          <a:xfrm>
            <a:off x="2459907" y="6025088"/>
            <a:ext cx="6869188" cy="523220"/>
          </a:xfrm>
          <a:prstGeom prst="rect">
            <a:avLst/>
          </a:prstGeom>
        </p:spPr>
        <p:txBody>
          <a:bodyPr wrap="none">
            <a:spAutoFit/>
          </a:bodyPr>
          <a:lstStyle/>
          <a:p>
            <a:r>
              <a:rPr lang="en-US" sz="2800" dirty="0"/>
              <a:t>ITC is spread across various cities in India</a:t>
            </a:r>
          </a:p>
        </p:txBody>
      </p:sp>
      <p:sp>
        <p:nvSpPr>
          <p:cNvPr id="14" name="Content Placeholder 2"/>
          <p:cNvSpPr txBox="1">
            <a:spLocks/>
          </p:cNvSpPr>
          <p:nvPr/>
        </p:nvSpPr>
        <p:spPr>
          <a:xfrm>
            <a:off x="5574164" y="2253896"/>
            <a:ext cx="4084320" cy="2788920"/>
          </a:xfrm>
          <a:prstGeom prst="rect">
            <a:avLst/>
          </a:prstGeom>
          <a:solidFill>
            <a:srgbClr val="99CB38">
              <a:lumMod val="40000"/>
              <a:lumOff val="60000"/>
            </a:srgbClr>
          </a:solidFill>
          <a:ln w="9525">
            <a:solidFill>
              <a:srgbClr val="006600"/>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endPar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p:txBody>
      </p:sp>
      <p:sp>
        <p:nvSpPr>
          <p:cNvPr id="15" name="Content Placeholder 2"/>
          <p:cNvSpPr txBox="1">
            <a:spLocks/>
          </p:cNvSpPr>
          <p:nvPr/>
        </p:nvSpPr>
        <p:spPr>
          <a:xfrm>
            <a:off x="1609859" y="2264076"/>
            <a:ext cx="3200400" cy="2788920"/>
          </a:xfrm>
          <a:prstGeom prst="rect">
            <a:avLst/>
          </a:prstGeom>
          <a:solidFill>
            <a:srgbClr val="37A76F">
              <a:lumMod val="40000"/>
              <a:lumOff val="60000"/>
            </a:srgbClr>
          </a:solidFill>
          <a:ln w="9525">
            <a:solidFill>
              <a:srgbClr val="006600"/>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a:ln>
                  <a:noFill/>
                </a:ln>
                <a:solidFill>
                  <a:sysClr val="windowText" lastClr="000000">
                    <a:lumMod val="75000"/>
                    <a:lumOff val="25000"/>
                  </a:sysClr>
                </a:solidFill>
                <a:effectLst/>
                <a:uLnTx/>
                <a:uFillTx/>
                <a:latin typeface="Calibri" panose="020F0502020204030204"/>
                <a:ea typeface="+mn-ea"/>
                <a:cs typeface="+mn-cs"/>
              </a:rPr>
              <a:t>Strategic Locations</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a:ln>
                  <a:noFill/>
                </a:ln>
                <a:solidFill>
                  <a:sysClr val="windowText" lastClr="000000">
                    <a:lumMod val="75000"/>
                    <a:lumOff val="25000"/>
                  </a:sysClr>
                </a:solidFill>
                <a:effectLst/>
                <a:uLnTx/>
                <a:uFillTx/>
                <a:latin typeface="Calibri" panose="020F0502020204030204"/>
                <a:ea typeface="+mn-ea"/>
                <a:cs typeface="+mn-cs"/>
              </a:rPr>
              <a:t>Metropolitan cities</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a:ln>
                  <a:noFill/>
                </a:ln>
                <a:solidFill>
                  <a:sysClr val="windowText" lastClr="000000">
                    <a:lumMod val="75000"/>
                    <a:lumOff val="25000"/>
                  </a:sysClr>
                </a:solidFill>
                <a:effectLst/>
                <a:uLnTx/>
                <a:uFillTx/>
                <a:latin typeface="Calibri" panose="020F0502020204030204"/>
                <a:ea typeface="+mn-ea"/>
                <a:cs typeface="+mn-cs"/>
              </a:rPr>
              <a:t>Business hubs</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a:ln>
                  <a:noFill/>
                </a:ln>
                <a:solidFill>
                  <a:sysClr val="windowText" lastClr="000000">
                    <a:lumMod val="75000"/>
                    <a:lumOff val="25000"/>
                  </a:sysClr>
                </a:solidFill>
                <a:effectLst/>
                <a:uLnTx/>
                <a:uFillTx/>
                <a:latin typeface="Calibri" panose="020F0502020204030204"/>
                <a:ea typeface="+mn-ea"/>
                <a:cs typeface="+mn-cs"/>
              </a:rPr>
              <a:t>Tourist places</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a:ln>
                  <a:noFill/>
                </a:ln>
                <a:solidFill>
                  <a:sysClr val="windowText" lastClr="000000">
                    <a:lumMod val="75000"/>
                    <a:lumOff val="25000"/>
                  </a:sysClr>
                </a:solidFill>
                <a:effectLst/>
                <a:uLnTx/>
                <a:uFillTx/>
                <a:latin typeface="Calibri" panose="020F0502020204030204"/>
                <a:ea typeface="+mn-ea"/>
                <a:cs typeface="+mn-cs"/>
              </a:rPr>
              <a:t>Heritage areas</a:t>
            </a:r>
            <a:endParaRPr kumimoji="0" lang="en-US" sz="2800" b="0" i="0" u="none" strike="noStrike" kern="1200" cap="none" spc="0" normalizeH="0" baseline="0" noProof="0" dirty="0">
              <a:ln>
                <a:noFill/>
              </a:ln>
              <a:solidFill>
                <a:sysClr val="windowText" lastClr="000000">
                  <a:lumMod val="75000"/>
                  <a:lumOff val="25000"/>
                </a:sysClr>
              </a:solidFill>
              <a:effectLst/>
              <a:uLnTx/>
              <a:uFillTx/>
              <a:latin typeface="Calibri" panose="020F0502020204030204"/>
              <a:ea typeface="+mn-ea"/>
              <a:cs typeface="+mn-cs"/>
            </a:endParaRPr>
          </a:p>
        </p:txBody>
      </p:sp>
      <p:sp>
        <p:nvSpPr>
          <p:cNvPr id="16" name="Content Placeholder 2"/>
          <p:cNvSpPr txBox="1">
            <a:spLocks/>
          </p:cNvSpPr>
          <p:nvPr/>
        </p:nvSpPr>
        <p:spPr>
          <a:xfrm>
            <a:off x="5694393" y="2274257"/>
            <a:ext cx="2028825" cy="2768559"/>
          </a:xfrm>
          <a:prstGeom prst="rect">
            <a:avLst/>
          </a:prstGeom>
          <a:solidFill>
            <a:srgbClr val="99CB38">
              <a:lumMod val="40000"/>
              <a:lumOff val="60000"/>
            </a:srgbClr>
          </a:solidFill>
          <a:ln w="9525">
            <a:no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Mumbai</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Bengaluru</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Kolkata</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Agra</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Aurangabad</a:t>
            </a:r>
          </a:p>
        </p:txBody>
      </p:sp>
      <p:sp>
        <p:nvSpPr>
          <p:cNvPr id="17" name="Content Placeholder 2"/>
          <p:cNvSpPr txBox="1">
            <a:spLocks/>
          </p:cNvSpPr>
          <p:nvPr/>
        </p:nvSpPr>
        <p:spPr>
          <a:xfrm>
            <a:off x="7723219" y="2274257"/>
            <a:ext cx="1767840" cy="2768559"/>
          </a:xfrm>
          <a:prstGeom prst="rect">
            <a:avLst/>
          </a:prstGeom>
          <a:solidFill>
            <a:srgbClr val="99CB38">
              <a:lumMod val="40000"/>
              <a:lumOff val="60000"/>
            </a:srgbClr>
          </a:solidFill>
          <a:ln w="9525">
            <a:no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Chennai</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Hyderabad</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Jaipur</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Vadodara</a:t>
            </a:r>
          </a:p>
          <a:p>
            <a:pPr marL="91440" marR="0" lvl="0" indent="-91440" algn="l" defTabSz="914400" rtl="0" eaLnBrk="1" fontAlgn="auto" latinLnBrk="0" hangingPunct="1">
              <a:lnSpc>
                <a:spcPct val="90000"/>
              </a:lnSpc>
              <a:spcBef>
                <a:spcPts val="1200"/>
              </a:spcBef>
              <a:spcAft>
                <a:spcPts val="200"/>
              </a:spcAft>
              <a:buClr>
                <a:srgbClr val="99CB38"/>
              </a:buClr>
              <a:buSzPct val="100000"/>
              <a:buFont typeface="Calibri" panose="020F0502020204030204" pitchFamily="34" charset="0"/>
              <a:buChar char=" "/>
              <a:tabLst/>
              <a:defRPr/>
            </a:pPr>
            <a:r>
              <a:rPr kumimoji="0" lang="en-US" sz="28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Delhi</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44805" y="5192427"/>
            <a:ext cx="3299392" cy="1094271"/>
          </a:xfrm>
          <a:prstGeom prst="rect">
            <a:avLst/>
          </a:prstGeom>
        </p:spPr>
      </p:pic>
    </p:spTree>
    <p:extLst>
      <p:ext uri="{BB962C8B-B14F-4D97-AF65-F5344CB8AC3E}">
        <p14:creationId xmlns:p14="http://schemas.microsoft.com/office/powerpoint/2010/main" val="4198159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PROMOTIONS</a:t>
            </a:r>
            <a:endParaRPr lang="en-US" sz="4000" b="1"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11331" y="5926349"/>
            <a:ext cx="3299392" cy="1094271"/>
          </a:xfrm>
          <a:prstGeom prst="rect">
            <a:avLst/>
          </a:prstGeom>
        </p:spPr>
      </p:pic>
      <p:sp>
        <p:nvSpPr>
          <p:cNvPr id="10" name="Rectangle 9"/>
          <p:cNvSpPr/>
          <p:nvPr/>
        </p:nvSpPr>
        <p:spPr>
          <a:xfrm>
            <a:off x="4932598" y="3787963"/>
            <a:ext cx="2451609" cy="2283599"/>
          </a:xfrm>
          <a:prstGeom prst="rect">
            <a:avLst/>
          </a:prstGeom>
          <a:solidFill>
            <a:srgbClr val="D8EAD8"/>
          </a:solidFill>
          <a:ln w="15875" cap="flat" cmpd="sng" algn="ctr">
            <a:noFill/>
            <a:prstDash val="solid"/>
          </a:ln>
          <a:effectLst/>
        </p:spPr>
        <p:txBody>
          <a:bodyPr lIns="83814" tIns="41907" rIns="83814" bIns="41907" anchor="ctr"/>
          <a:lstStyle/>
          <a:p>
            <a:pPr marL="174625" marR="0" lvl="0" indent="-174625" defTabSz="914400" eaLnBrk="1" fontAlgn="auto" latinLnBrk="0" hangingPunct="1">
              <a:lnSpc>
                <a:spcPct val="114000"/>
              </a:lnSpc>
              <a:spcBef>
                <a:spcPts val="200"/>
              </a:spcBef>
              <a:spcAft>
                <a:spcPts val="200"/>
              </a:spcAft>
              <a:buClr>
                <a:srgbClr val="5FA364"/>
              </a:buClr>
              <a:buSzPct val="130000"/>
              <a:buFont typeface="Wingdings" pitchFamily="2" charset="2"/>
              <a:buChar char="§"/>
              <a:tabLst/>
              <a:defRPr/>
            </a:pPr>
            <a:r>
              <a:rPr kumimoji="0" lang="en-US" sz="2000" b="0" i="0" u="none" strike="noStrike" kern="0" cap="none" spc="0" normalizeH="0" baseline="0" noProof="0" dirty="0">
                <a:ln>
                  <a:noFill/>
                </a:ln>
                <a:solidFill>
                  <a:prstClr val="black">
                    <a:lumMod val="75000"/>
                    <a:lumOff val="25000"/>
                  </a:prstClr>
                </a:solidFill>
                <a:effectLst/>
                <a:uLnTx/>
                <a:uFillTx/>
                <a:latin typeface="Calibri Light" panose="020F0302020204030204"/>
                <a:ea typeface="+mn-ea"/>
                <a:cs typeface="Arial" pitchFamily="34" charset="0"/>
              </a:rPr>
              <a:t>ITC has a tie up with Wills Lifestyle</a:t>
            </a:r>
          </a:p>
          <a:p>
            <a:pPr marL="174625" marR="0" lvl="0" indent="-174625" defTabSz="914400" eaLnBrk="1" fontAlgn="auto" latinLnBrk="0" hangingPunct="1">
              <a:lnSpc>
                <a:spcPct val="114000"/>
              </a:lnSpc>
              <a:spcBef>
                <a:spcPts val="200"/>
              </a:spcBef>
              <a:spcAft>
                <a:spcPts val="200"/>
              </a:spcAft>
              <a:buClr>
                <a:srgbClr val="5FA364"/>
              </a:buClr>
              <a:buSzPct val="130000"/>
              <a:buFont typeface="Wingdings" pitchFamily="2" charset="2"/>
              <a:buChar char="§"/>
              <a:tabLst/>
              <a:defRPr/>
            </a:pPr>
            <a:r>
              <a:rPr kumimoji="0" lang="en-US" sz="2000" b="0" i="0" u="none" strike="noStrike" kern="0" cap="none" spc="0" normalizeH="0" baseline="0" noProof="0" dirty="0">
                <a:ln>
                  <a:noFill/>
                </a:ln>
                <a:solidFill>
                  <a:prstClr val="black">
                    <a:lumMod val="75000"/>
                    <a:lumOff val="25000"/>
                  </a:prstClr>
                </a:solidFill>
                <a:effectLst/>
                <a:uLnTx/>
                <a:uFillTx/>
                <a:latin typeface="Calibri Light" panose="020F0302020204030204"/>
                <a:ea typeface="+mn-ea"/>
                <a:cs typeface="Arial" pitchFamily="34" charset="0"/>
              </a:rPr>
              <a:t>Members get rewarded with Loyalty points for their purchase</a:t>
            </a:r>
          </a:p>
        </p:txBody>
      </p:sp>
      <p:sp>
        <p:nvSpPr>
          <p:cNvPr id="11" name="Rectangle 10"/>
          <p:cNvSpPr/>
          <p:nvPr/>
        </p:nvSpPr>
        <p:spPr>
          <a:xfrm>
            <a:off x="7672623" y="3791667"/>
            <a:ext cx="2484410" cy="2268781"/>
          </a:xfrm>
          <a:prstGeom prst="rect">
            <a:avLst/>
          </a:prstGeom>
          <a:solidFill>
            <a:srgbClr val="E2DBE7"/>
          </a:solidFill>
          <a:ln w="15875" cap="flat" cmpd="sng" algn="ctr">
            <a:noFill/>
            <a:prstDash val="solid"/>
          </a:ln>
          <a:effectLst/>
        </p:spPr>
        <p:txBody>
          <a:bodyPr lIns="83814" tIns="41907" rIns="83814" bIns="41907"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dirty="0">
                <a:ln>
                  <a:noFill/>
                </a:ln>
                <a:solidFill>
                  <a:prstClr val="black">
                    <a:lumMod val="75000"/>
                    <a:lumOff val="25000"/>
                  </a:prstClr>
                </a:solidFill>
                <a:effectLst/>
                <a:uLnTx/>
                <a:uFillTx/>
                <a:latin typeface="Calibri" panose="020F0502020204030204"/>
                <a:ea typeface="+mn-ea"/>
                <a:cs typeface="+mn-cs"/>
              </a:rPr>
              <a:t>ITC offers various schemes to increase consumption (one night stay free in the hotel for spending </a:t>
            </a:r>
            <a:r>
              <a:rPr kumimoji="0" lang="en-US" sz="2000" b="0" i="0" u="none" strike="noStrike" kern="0" cap="none" spc="0" normalizeH="0" baseline="0" noProof="0" dirty="0" err="1">
                <a:ln>
                  <a:noFill/>
                </a:ln>
                <a:solidFill>
                  <a:prstClr val="black">
                    <a:lumMod val="75000"/>
                    <a:lumOff val="25000"/>
                  </a:prstClr>
                </a:solidFill>
                <a:effectLst/>
                <a:uLnTx/>
                <a:uFillTx/>
                <a:latin typeface="Calibri" panose="020F0502020204030204"/>
                <a:ea typeface="+mn-ea"/>
                <a:cs typeface="+mn-cs"/>
              </a:rPr>
              <a:t>Rs</a:t>
            </a:r>
            <a:r>
              <a:rPr kumimoji="0" lang="en-US" sz="2000" b="0" i="0" u="none" strike="noStrike" kern="0" cap="none" spc="0" normalizeH="0" baseline="0" noProof="0" dirty="0">
                <a:ln>
                  <a:noFill/>
                </a:ln>
                <a:solidFill>
                  <a:prstClr val="black">
                    <a:lumMod val="75000"/>
                    <a:lumOff val="25000"/>
                  </a:prstClr>
                </a:solidFill>
                <a:effectLst/>
                <a:uLnTx/>
                <a:uFillTx/>
                <a:latin typeface="Calibri" panose="020F0502020204030204"/>
                <a:ea typeface="+mn-ea"/>
                <a:cs typeface="+mn-cs"/>
              </a:rPr>
              <a:t>. 60,000 in its properties)</a:t>
            </a:r>
          </a:p>
        </p:txBody>
      </p:sp>
      <p:cxnSp>
        <p:nvCxnSpPr>
          <p:cNvPr id="12" name="Straight Connector 11"/>
          <p:cNvCxnSpPr/>
          <p:nvPr/>
        </p:nvCxnSpPr>
        <p:spPr bwMode="auto">
          <a:xfrm>
            <a:off x="2117962" y="3732728"/>
            <a:ext cx="8101012" cy="21285"/>
          </a:xfrm>
          <a:prstGeom prst="line">
            <a:avLst/>
          </a:prstGeom>
          <a:solidFill>
            <a:srgbClr val="99CB38"/>
          </a:solidFill>
          <a:ln w="12700" cap="flat" cmpd="sng" algn="ctr">
            <a:solidFill>
              <a:sysClr val="windowText" lastClr="000000">
                <a:lumMod val="50000"/>
                <a:lumOff val="50000"/>
              </a:sysClr>
            </a:solidFill>
            <a:prstDash val="dash"/>
            <a:round/>
            <a:headEnd type="none" w="med" len="med"/>
            <a:tailEnd type="none" w="med" len="med"/>
          </a:ln>
          <a:effectLst/>
        </p:spPr>
      </p:cxnSp>
      <p:pic>
        <p:nvPicPr>
          <p:cNvPr id="13" name="Picture 14" descr="http://www.s3a.in/images/JointVentures.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10723" y="2752408"/>
            <a:ext cx="2438402" cy="942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7"/>
          <p:cNvPicPr>
            <a:picLocks noChangeAspect="1"/>
          </p:cNvPicPr>
          <p:nvPr/>
        </p:nvPicPr>
        <p:blipFill>
          <a:blip r:embed="rId5"/>
          <a:stretch>
            <a:fillRect/>
          </a:stretch>
        </p:blipFill>
        <p:spPr>
          <a:xfrm>
            <a:off x="2170348" y="2755195"/>
            <a:ext cx="2436324" cy="909715"/>
          </a:xfrm>
          <a:prstGeom prst="rect">
            <a:avLst/>
          </a:prstGeom>
        </p:spPr>
      </p:pic>
      <p:pic>
        <p:nvPicPr>
          <p:cNvPr id="19" name="Picture 18"/>
          <p:cNvPicPr>
            <a:picLocks noChangeAspect="1"/>
          </p:cNvPicPr>
          <p:nvPr/>
        </p:nvPicPr>
        <p:blipFill>
          <a:blip r:embed="rId6"/>
          <a:stretch>
            <a:fillRect/>
          </a:stretch>
        </p:blipFill>
        <p:spPr>
          <a:xfrm>
            <a:off x="4938950" y="2775872"/>
            <a:ext cx="2470526" cy="895387"/>
          </a:xfrm>
          <a:prstGeom prst="rect">
            <a:avLst/>
          </a:prstGeom>
        </p:spPr>
      </p:pic>
      <p:sp>
        <p:nvSpPr>
          <p:cNvPr id="20" name="Rectangle 19"/>
          <p:cNvSpPr/>
          <p:nvPr/>
        </p:nvSpPr>
        <p:spPr>
          <a:xfrm>
            <a:off x="2125406" y="3776849"/>
            <a:ext cx="2459547" cy="2283599"/>
          </a:xfrm>
          <a:prstGeom prst="rect">
            <a:avLst/>
          </a:prstGeom>
          <a:solidFill>
            <a:srgbClr val="D6E0EC"/>
          </a:solidFill>
          <a:ln w="15875" cap="flat" cmpd="sng" algn="ctr">
            <a:noFill/>
            <a:prstDash val="solid"/>
          </a:ln>
          <a:effectLst/>
        </p:spPr>
        <p:txBody>
          <a:bodyPr lIns="83814" tIns="41907" rIns="83814" bIns="41907" anchor="ctr"/>
          <a:lstStyle/>
          <a:p>
            <a:pPr marL="174625" marR="0" lvl="0" indent="-174625" defTabSz="914400" eaLnBrk="1" fontAlgn="auto" latinLnBrk="0" hangingPunct="1">
              <a:lnSpc>
                <a:spcPct val="114000"/>
              </a:lnSpc>
              <a:spcBef>
                <a:spcPts val="200"/>
              </a:spcBef>
              <a:spcAft>
                <a:spcPts val="200"/>
              </a:spcAft>
              <a:buClr>
                <a:srgbClr val="7397BC"/>
              </a:buClr>
              <a:buSzPct val="130000"/>
              <a:buFont typeface="Wingdings" pitchFamily="2" charset="2"/>
              <a:buChar char="§"/>
              <a:tabLst/>
              <a:defRPr/>
            </a:pPr>
            <a:r>
              <a:rPr kumimoji="0" lang="en-US" sz="2000" b="0" i="0" u="none" strike="noStrike" kern="0" cap="none" spc="0" normalizeH="0" baseline="0" noProof="0" dirty="0">
                <a:ln>
                  <a:noFill/>
                </a:ln>
                <a:solidFill>
                  <a:prstClr val="black">
                    <a:lumMod val="75000"/>
                    <a:lumOff val="25000"/>
                  </a:prstClr>
                </a:solidFill>
                <a:effectLst/>
                <a:uLnTx/>
                <a:uFillTx/>
                <a:latin typeface="Calibri Light" panose="020F0302020204030204"/>
                <a:ea typeface="+mn-ea"/>
                <a:cs typeface="Arial" pitchFamily="34" charset="0"/>
              </a:rPr>
              <a:t>ITC has a reward program for its customers</a:t>
            </a:r>
          </a:p>
          <a:p>
            <a:pPr marL="174625" marR="0" lvl="0" indent="-174625" defTabSz="914400" eaLnBrk="1" fontAlgn="auto" latinLnBrk="0" hangingPunct="1">
              <a:lnSpc>
                <a:spcPct val="114000"/>
              </a:lnSpc>
              <a:spcBef>
                <a:spcPts val="200"/>
              </a:spcBef>
              <a:spcAft>
                <a:spcPts val="200"/>
              </a:spcAft>
              <a:buClr>
                <a:srgbClr val="7397BC"/>
              </a:buClr>
              <a:buSzPct val="130000"/>
              <a:buFont typeface="Wingdings" pitchFamily="2" charset="2"/>
              <a:buChar char="§"/>
              <a:tabLst/>
              <a:defRPr/>
            </a:pPr>
            <a:r>
              <a:rPr kumimoji="0" lang="en-US" sz="2000" b="0" i="0" u="none" strike="noStrike" kern="0" cap="none" spc="0" normalizeH="0" baseline="0" noProof="0" dirty="0">
                <a:ln>
                  <a:noFill/>
                </a:ln>
                <a:solidFill>
                  <a:prstClr val="black">
                    <a:lumMod val="75000"/>
                    <a:lumOff val="25000"/>
                  </a:prstClr>
                </a:solidFill>
                <a:effectLst/>
                <a:uLnTx/>
                <a:uFillTx/>
                <a:latin typeface="Calibri Light" panose="020F0302020204030204"/>
                <a:ea typeface="+mn-ea"/>
                <a:cs typeface="Arial" pitchFamily="34" charset="0"/>
              </a:rPr>
              <a:t>Members will earn loyalty points based on usage</a:t>
            </a:r>
          </a:p>
        </p:txBody>
      </p:sp>
      <p:sp>
        <p:nvSpPr>
          <p:cNvPr id="21" name="Rectangle 20"/>
          <p:cNvSpPr/>
          <p:nvPr/>
        </p:nvSpPr>
        <p:spPr bwMode="auto">
          <a:xfrm>
            <a:off x="2138107" y="1741653"/>
            <a:ext cx="2512278" cy="939800"/>
          </a:xfrm>
          <a:prstGeom prst="rect">
            <a:avLst/>
          </a:prstGeom>
          <a:solidFill>
            <a:srgbClr val="7397BC"/>
          </a:solidFill>
          <a:ln w="15875" cap="flat" cmpd="sng" algn="ctr">
            <a:noFill/>
            <a:prstDash val="solid"/>
          </a:ln>
          <a:effectLst/>
        </p:spPr>
        <p:txBody>
          <a:bodyPr lIns="83814" tIns="41907" rIns="83814" bIns="41907" anchor="ctr"/>
          <a:lstStyle/>
          <a:p>
            <a:pPr marL="174625"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Calibri" panose="020F0502020204030204"/>
                <a:ea typeface="+mn-ea"/>
                <a:cs typeface="+mn-cs"/>
              </a:rPr>
              <a:t>Loyalty Program for              Customers</a:t>
            </a:r>
          </a:p>
        </p:txBody>
      </p:sp>
      <p:sp>
        <p:nvSpPr>
          <p:cNvPr id="22" name="Rectangle 21"/>
          <p:cNvSpPr/>
          <p:nvPr/>
        </p:nvSpPr>
        <p:spPr bwMode="auto">
          <a:xfrm>
            <a:off x="4916231" y="1741653"/>
            <a:ext cx="2481640" cy="939800"/>
          </a:xfrm>
          <a:prstGeom prst="rect">
            <a:avLst/>
          </a:prstGeom>
          <a:solidFill>
            <a:srgbClr val="5FA364"/>
          </a:solidFill>
          <a:ln w="15875" cap="flat" cmpd="sng" algn="ctr">
            <a:noFill/>
            <a:prstDash val="solid"/>
          </a:ln>
          <a:effectLst/>
        </p:spPr>
        <p:txBody>
          <a:bodyPr lIns="83814" tIns="41907" rIns="83814" bIns="41907" anchor="ctr"/>
          <a:lstStyle/>
          <a:p>
            <a:pPr marL="174625"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Calibri" panose="020F0502020204030204"/>
                <a:ea typeface="+mn-ea"/>
                <a:cs typeface="+mn-cs"/>
              </a:rPr>
              <a:t>Tie up with Wills Lifestyle stores</a:t>
            </a:r>
          </a:p>
        </p:txBody>
      </p:sp>
      <p:sp>
        <p:nvSpPr>
          <p:cNvPr id="23" name="Rectangle 22"/>
          <p:cNvSpPr/>
          <p:nvPr/>
        </p:nvSpPr>
        <p:spPr bwMode="auto">
          <a:xfrm>
            <a:off x="7661018" y="1740413"/>
            <a:ext cx="2470151" cy="928339"/>
          </a:xfrm>
          <a:prstGeom prst="rect">
            <a:avLst/>
          </a:prstGeom>
          <a:solidFill>
            <a:srgbClr val="9579A1"/>
          </a:solidFill>
          <a:ln w="15875" cap="flat" cmpd="sng" algn="ctr">
            <a:noFill/>
            <a:prstDash val="solid"/>
          </a:ln>
          <a:effectLst/>
        </p:spPr>
        <p:txBody>
          <a:bodyPr lIns="83814" tIns="41907" rIns="83814" bIns="41907" anchor="ctr"/>
          <a:lstStyle/>
          <a:p>
            <a:pPr marL="12065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Calibri" panose="020F0502020204030204"/>
                <a:ea typeface="+mn-ea"/>
                <a:cs typeface="+mn-cs"/>
              </a:rPr>
              <a:t>Schemes based on Usage</a:t>
            </a:r>
            <a:endParaRPr kumimoji="0" lang="en-US" sz="1500" b="0" i="0" u="none" strike="noStrike" kern="0" cap="none" spc="0" normalizeH="0" baseline="0" noProof="0" dirty="0">
              <a:ln>
                <a:noFill/>
              </a:ln>
              <a:solidFill>
                <a:prstClr val="white"/>
              </a:solidFill>
              <a:effectLst/>
              <a:uLnTx/>
              <a:uFillTx/>
              <a:latin typeface="Calibri Light" panose="020F0302020204030204"/>
              <a:ea typeface="+mn-ea"/>
              <a:cs typeface="Times New Roman" panose="02020603050405020304" pitchFamily="18" charset="0"/>
            </a:endParaRPr>
          </a:p>
        </p:txBody>
      </p:sp>
      <p:sp>
        <p:nvSpPr>
          <p:cNvPr id="24" name="Oval 23"/>
          <p:cNvSpPr/>
          <p:nvPr/>
        </p:nvSpPr>
        <p:spPr bwMode="auto">
          <a:xfrm>
            <a:off x="1940162" y="2068640"/>
            <a:ext cx="406400" cy="366751"/>
          </a:xfrm>
          <a:prstGeom prst="ellipse">
            <a:avLst/>
          </a:prstGeom>
          <a:solidFill>
            <a:srgbClr val="7397BC"/>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83814" tIns="41907" rIns="83814" bIns="41907" anchor="ctr"/>
          <a:lstStyle/>
          <a:p>
            <a:pPr algn="ctr" eaLnBrk="1" hangingPunct="1">
              <a:defRPr/>
            </a:pPr>
            <a:r>
              <a:rPr lang="en-US" sz="1500" dirty="0">
                <a:solidFill>
                  <a:schemeClr val="bg1"/>
                </a:solidFill>
                <a:latin typeface="+mj-lt"/>
                <a:cs typeface="Times New Roman" panose="02020603050405020304" pitchFamily="18" charset="0"/>
              </a:rPr>
              <a:t>1</a:t>
            </a:r>
          </a:p>
        </p:txBody>
      </p:sp>
      <p:sp>
        <p:nvSpPr>
          <p:cNvPr id="25" name="Oval 24"/>
          <p:cNvSpPr/>
          <p:nvPr/>
        </p:nvSpPr>
        <p:spPr bwMode="auto">
          <a:xfrm>
            <a:off x="4656374" y="2022603"/>
            <a:ext cx="406400" cy="366751"/>
          </a:xfrm>
          <a:prstGeom prst="ellipse">
            <a:avLst/>
          </a:prstGeom>
          <a:solidFill>
            <a:srgbClr val="5FA364"/>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83814" tIns="41907" rIns="83814" bIns="41907" anchor="ctr"/>
          <a:lstStyle/>
          <a:p>
            <a:pPr algn="ctr" eaLnBrk="1" hangingPunct="1">
              <a:defRPr/>
            </a:pPr>
            <a:r>
              <a:rPr lang="en-US" sz="1500" dirty="0">
                <a:solidFill>
                  <a:schemeClr val="bg1"/>
                </a:solidFill>
                <a:latin typeface="+mj-lt"/>
                <a:cs typeface="Times New Roman" panose="02020603050405020304" pitchFamily="18" charset="0"/>
              </a:rPr>
              <a:t>2</a:t>
            </a:r>
          </a:p>
        </p:txBody>
      </p:sp>
      <p:sp>
        <p:nvSpPr>
          <p:cNvPr id="26" name="Oval 25"/>
          <p:cNvSpPr/>
          <p:nvPr/>
        </p:nvSpPr>
        <p:spPr bwMode="auto">
          <a:xfrm>
            <a:off x="7456723" y="2022603"/>
            <a:ext cx="406400" cy="366751"/>
          </a:xfrm>
          <a:prstGeom prst="ellipse">
            <a:avLst/>
          </a:prstGeom>
          <a:solidFill>
            <a:srgbClr val="9579A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83814" tIns="41907" rIns="83814" bIns="41907" anchor="ctr"/>
          <a:lstStyle/>
          <a:p>
            <a:pPr algn="ctr" eaLnBrk="1" hangingPunct="1">
              <a:defRPr/>
            </a:pPr>
            <a:r>
              <a:rPr lang="en-US" sz="1500" dirty="0">
                <a:solidFill>
                  <a:schemeClr val="bg1"/>
                </a:solidFill>
                <a:latin typeface="+mj-lt"/>
                <a:cs typeface="Times New Roman" panose="02020603050405020304" pitchFamily="18" charset="0"/>
              </a:rPr>
              <a:t>3</a:t>
            </a:r>
          </a:p>
        </p:txBody>
      </p:sp>
    </p:spTree>
    <p:extLst>
      <p:ext uri="{BB962C8B-B14F-4D97-AF65-F5344CB8AC3E}">
        <p14:creationId xmlns:p14="http://schemas.microsoft.com/office/powerpoint/2010/main" val="3773845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2"/>
                </a:solidFill>
              </a:rPr>
              <a:t>SEGMENTATION</a:t>
            </a:r>
            <a:endParaRPr lang="en-US" dirty="0">
              <a:solidFill>
                <a:schemeClr val="accent2"/>
              </a:solidFill>
            </a:endParaRPr>
          </a:p>
        </p:txBody>
      </p:sp>
      <p:sp>
        <p:nvSpPr>
          <p:cNvPr id="3" name="Content Placeholder 2"/>
          <p:cNvSpPr>
            <a:spLocks noGrp="1"/>
          </p:cNvSpPr>
          <p:nvPr>
            <p:ph idx="1"/>
          </p:nvPr>
        </p:nvSpPr>
        <p:spPr/>
        <p:txBody>
          <a:bodyPr>
            <a:normAutofit/>
          </a:bodyPr>
          <a:lstStyle/>
          <a:p>
            <a:pPr marL="0" indent="0" algn="ctr">
              <a:buNone/>
            </a:pPr>
            <a:r>
              <a:rPr lang="en-IN" b="1" dirty="0"/>
              <a:t>“</a:t>
            </a:r>
            <a:r>
              <a:rPr lang="en-IN" b="1" i="1" dirty="0"/>
              <a:t>Grouping people according to their similarity related to a particular product category.”</a:t>
            </a:r>
          </a:p>
          <a:p>
            <a:endParaRPr lang="en-IN" dirty="0"/>
          </a:p>
          <a:p>
            <a:r>
              <a:rPr lang="en-IN" dirty="0"/>
              <a:t>Geographical – Urban Area</a:t>
            </a:r>
          </a:p>
          <a:p>
            <a:r>
              <a:rPr lang="en-IN" dirty="0"/>
              <a:t>Demographical – High Income people, based on age – 30+</a:t>
            </a:r>
          </a:p>
          <a:p>
            <a:r>
              <a:rPr lang="en-IN" dirty="0"/>
              <a:t>Psychographic – Life style </a:t>
            </a:r>
          </a:p>
          <a:p>
            <a:r>
              <a:rPr lang="en-IN" dirty="0"/>
              <a:t>FEEL GOOD – Hospitality and ambiance</a:t>
            </a:r>
          </a:p>
          <a:p>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235618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solidFill>
                  <a:schemeClr val="accent2"/>
                </a:solidFill>
              </a:rPr>
              <a:t>TARGETING</a:t>
            </a:r>
            <a:r>
              <a:rPr lang="en-IN" dirty="0"/>
              <a:t> </a:t>
            </a:r>
            <a:endParaRPr lang="en-US" dirty="0">
              <a:solidFill>
                <a:schemeClr val="bg1">
                  <a:lumMod val="75000"/>
                </a:schemeClr>
              </a:solidFill>
            </a:endParaRPr>
          </a:p>
        </p:txBody>
      </p:sp>
      <p:sp>
        <p:nvSpPr>
          <p:cNvPr id="3" name="Content Placeholder 2"/>
          <p:cNvSpPr>
            <a:spLocks noGrp="1"/>
          </p:cNvSpPr>
          <p:nvPr>
            <p:ph idx="1"/>
          </p:nvPr>
        </p:nvSpPr>
        <p:spPr/>
        <p:txBody>
          <a:bodyPr>
            <a:normAutofit/>
          </a:bodyPr>
          <a:lstStyle/>
          <a:p>
            <a:r>
              <a:rPr lang="en-IN" dirty="0"/>
              <a:t>High Income Families.</a:t>
            </a:r>
          </a:p>
          <a:p>
            <a:pPr marL="0" indent="0">
              <a:buNone/>
            </a:pPr>
            <a:endParaRPr lang="en-IN" dirty="0"/>
          </a:p>
          <a:p>
            <a:r>
              <a:rPr lang="en-IN" dirty="0"/>
              <a:t>Couples both Indians and foreigners.</a:t>
            </a:r>
          </a:p>
          <a:p>
            <a:pPr marL="0" indent="0">
              <a:buNone/>
            </a:pPr>
            <a:endParaRPr lang="en-IN" dirty="0"/>
          </a:p>
          <a:p>
            <a:r>
              <a:rPr lang="en-IN" dirty="0"/>
              <a:t>Business travellers.</a:t>
            </a:r>
          </a:p>
          <a:p>
            <a:pPr marL="0" indent="0">
              <a:buNone/>
            </a:pPr>
            <a:endParaRPr lang="en-IN" dirty="0"/>
          </a:p>
          <a:p>
            <a:r>
              <a:rPr lang="en-IN" dirty="0"/>
              <a:t>Corporate – Meeting &amp; Events</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42744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solidFill>
                  <a:schemeClr val="accent2"/>
                </a:solidFill>
              </a:rPr>
              <a:t>POSITIONING</a:t>
            </a:r>
            <a:r>
              <a:rPr lang="en-IN" b="1" dirty="0"/>
              <a:t> </a:t>
            </a:r>
            <a:endParaRPr lang="en-US"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52658" y="2193970"/>
            <a:ext cx="9144000" cy="4076700"/>
          </a:xfrm>
        </p:spPr>
      </p:pic>
      <p:sp>
        <p:nvSpPr>
          <p:cNvPr id="5" name="TextBox 4"/>
          <p:cNvSpPr txBox="1"/>
          <p:nvPr/>
        </p:nvSpPr>
        <p:spPr>
          <a:xfrm>
            <a:off x="3567447" y="1712857"/>
            <a:ext cx="4314423" cy="369332"/>
          </a:xfrm>
          <a:prstGeom prst="rect">
            <a:avLst/>
          </a:prstGeom>
          <a:noFill/>
        </p:spPr>
        <p:txBody>
          <a:bodyPr wrap="square" rtlCol="0">
            <a:spAutoFit/>
          </a:bodyPr>
          <a:lstStyle/>
          <a:p>
            <a:pPr algn="ctr"/>
            <a:r>
              <a:rPr lang="en-IN" b="1" dirty="0">
                <a:solidFill>
                  <a:schemeClr val="tx1">
                    <a:lumMod val="75000"/>
                  </a:schemeClr>
                </a:solidFill>
              </a:rPr>
              <a:t>Tag line </a:t>
            </a:r>
            <a:r>
              <a:rPr lang="en-IN" b="1" i="1" dirty="0">
                <a:solidFill>
                  <a:schemeClr val="tx1">
                    <a:lumMod val="75000"/>
                  </a:schemeClr>
                </a:solidFill>
              </a:rPr>
              <a:t>–  </a:t>
            </a:r>
            <a:r>
              <a:rPr lang="en-IN" b="1" i="1" dirty="0">
                <a:solidFill>
                  <a:schemeClr val="accent2"/>
                </a:solidFill>
              </a:rPr>
              <a:t>“Responsibility Luxury”</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46304" y="6078385"/>
            <a:ext cx="3299392" cy="1094271"/>
          </a:xfrm>
          <a:prstGeom prst="rect">
            <a:avLst/>
          </a:prstGeom>
        </p:spPr>
      </p:pic>
      <p:pic>
        <p:nvPicPr>
          <p:cNvPr id="3" name="Picture 2">
            <a:extLst>
              <a:ext uri="{FF2B5EF4-FFF2-40B4-BE49-F238E27FC236}">
                <a16:creationId xmlns:a16="http://schemas.microsoft.com/office/drawing/2014/main" id="{1A442FCC-BA98-D461-CC10-67024DEDE35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2061478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014105" y="4017566"/>
            <a:ext cx="8046718" cy="1011237"/>
          </a:xfrm>
        </p:spPr>
        <p:txBody>
          <a:bodyPr>
            <a:normAutofit/>
          </a:bodyPr>
          <a:lstStyle/>
          <a:p>
            <a:r>
              <a:rPr lang="en-US" sz="3600" b="1" dirty="0">
                <a:solidFill>
                  <a:schemeClr val="accent2"/>
                </a:solidFill>
              </a:rPr>
              <a:t>THANKYOU</a:t>
            </a:r>
          </a:p>
        </p:txBody>
      </p:sp>
      <p:pic>
        <p:nvPicPr>
          <p:cNvPr id="2" name="Picture 1">
            <a:extLst>
              <a:ext uri="{FF2B5EF4-FFF2-40B4-BE49-F238E27FC236}">
                <a16:creationId xmlns:a16="http://schemas.microsoft.com/office/drawing/2014/main" id="{9DE6D0D3-5627-2639-D816-8BAEA5A9B34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3374778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000" dirty="0">
                <a:solidFill>
                  <a:schemeClr val="accent2"/>
                </a:solidFill>
              </a:rPr>
              <a:t>BRANDING</a:t>
            </a:r>
            <a:endParaRPr lang="en-US" sz="4000" dirty="0">
              <a:solidFill>
                <a:schemeClr val="accent2"/>
              </a:solidFill>
            </a:endParaRPr>
          </a:p>
        </p:txBody>
      </p:sp>
      <p:sp>
        <p:nvSpPr>
          <p:cNvPr id="3" name="Content Placeholder 2"/>
          <p:cNvSpPr>
            <a:spLocks noGrp="1"/>
          </p:cNvSpPr>
          <p:nvPr>
            <p:ph idx="1"/>
          </p:nvPr>
        </p:nvSpPr>
        <p:spPr/>
        <p:txBody>
          <a:bodyPr>
            <a:normAutofit fontScale="92500" lnSpcReduction="10000"/>
          </a:bodyPr>
          <a:lstStyle/>
          <a:p>
            <a:r>
              <a:rPr lang="en-IN" dirty="0"/>
              <a:t>ITC Hotels presents the GREENEST LUXURY HOTEL CHAIN in the WORLD.</a:t>
            </a:r>
          </a:p>
          <a:p>
            <a:r>
              <a:rPr lang="en-IN" dirty="0"/>
              <a:t>Tagline – “RESPONSIBILITY LUXURY”</a:t>
            </a:r>
          </a:p>
          <a:p>
            <a:r>
              <a:rPr lang="en-IN" dirty="0"/>
              <a:t>ITC Hotels is an exemplar in sustainable hospitality with all its premium hotels being LEED® Platinum certified</a:t>
            </a:r>
          </a:p>
          <a:p>
            <a:r>
              <a:rPr lang="en-IN" dirty="0"/>
              <a:t>The group today operates under FOUR distinct brands:</a:t>
            </a:r>
          </a:p>
          <a:p>
            <a:pPr marL="0" indent="0">
              <a:buNone/>
            </a:pPr>
            <a:r>
              <a:rPr lang="en-IN" sz="2000" dirty="0"/>
              <a:t>        Luxury Collection Hotels</a:t>
            </a:r>
          </a:p>
          <a:p>
            <a:pPr marL="0" indent="0">
              <a:buNone/>
            </a:pPr>
            <a:r>
              <a:rPr lang="en-IN" sz="2000" dirty="0"/>
              <a:t>        Sheraton Hotels</a:t>
            </a:r>
          </a:p>
          <a:p>
            <a:pPr marL="0" indent="0">
              <a:buNone/>
            </a:pPr>
            <a:r>
              <a:rPr lang="en-IN" sz="2000" dirty="0"/>
              <a:t>        Fortune Hotels</a:t>
            </a:r>
          </a:p>
          <a:p>
            <a:pPr marL="0" indent="0">
              <a:buNone/>
            </a:pPr>
            <a:r>
              <a:rPr lang="en-IN" sz="2000" dirty="0"/>
              <a:t>        Welcome heritage hotel</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2916299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4480D-5E5E-BF56-2531-C1D35ACC521A}"/>
              </a:ext>
            </a:extLst>
          </p:cNvPr>
          <p:cNvSpPr>
            <a:spLocks noGrp="1"/>
          </p:cNvSpPr>
          <p:nvPr>
            <p:ph type="title"/>
          </p:nvPr>
        </p:nvSpPr>
        <p:spPr>
          <a:xfrm>
            <a:off x="1295399" y="134364"/>
            <a:ext cx="9601200" cy="1036850"/>
          </a:xfrm>
        </p:spPr>
        <p:txBody>
          <a:bodyPr anchor="b">
            <a:normAutofit fontScale="90000"/>
          </a:bodyPr>
          <a:lstStyle/>
          <a:p>
            <a:pPr algn="ctr"/>
            <a:r>
              <a:rPr lang="en-US" sz="2200" b="1" dirty="0">
                <a:solidFill>
                  <a:schemeClr val="accent2"/>
                </a:solidFill>
              </a:rPr>
              <a:t>Dashboard Focus: Financial Performance Overview</a:t>
            </a:r>
            <a:br>
              <a:rPr lang="en-US" sz="2000" b="1" dirty="0">
                <a:solidFill>
                  <a:schemeClr val="accent2"/>
                </a:solidFill>
              </a:rPr>
            </a:br>
            <a:br>
              <a:rPr lang="en-US" sz="1500" b="1" dirty="0"/>
            </a:br>
            <a:r>
              <a:rPr lang="en-US" sz="1500" dirty="0"/>
              <a:t>This dashboard exclusively analyzes the </a:t>
            </a:r>
            <a:r>
              <a:rPr lang="en-US" sz="1500" b="1" dirty="0"/>
              <a:t>financial performance of ITC Hotels</a:t>
            </a:r>
            <a:r>
              <a:rPr lang="en-US" sz="1500" dirty="0"/>
              <a:t> between </a:t>
            </a:r>
            <a:r>
              <a:rPr lang="en-US" sz="1500" b="1" dirty="0"/>
              <a:t>May 1, 2022 – July 31, 2022</a:t>
            </a:r>
            <a:r>
              <a:rPr lang="en-US" sz="1500" dirty="0"/>
              <a:t>, covering key metrics like revenue, growth rates, revenue by property and room class, and weekly trends.</a:t>
            </a:r>
            <a:br>
              <a:rPr lang="en-US" sz="1500" dirty="0"/>
            </a:br>
            <a:endParaRPr lang="en-US" sz="1500" dirty="0"/>
          </a:p>
        </p:txBody>
      </p:sp>
      <p:pic>
        <p:nvPicPr>
          <p:cNvPr id="6" name="Picture 5" descr="A screenshot of a computer&#10;&#10;AI-generated content may be incorrect.">
            <a:extLst>
              <a:ext uri="{FF2B5EF4-FFF2-40B4-BE49-F238E27FC236}">
                <a16:creationId xmlns:a16="http://schemas.microsoft.com/office/drawing/2014/main" id="{BC09AF7E-0CC5-CA43-3C81-1CCA116533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11" y="1548244"/>
            <a:ext cx="12142177" cy="5309756"/>
          </a:xfrm>
          <a:prstGeom prst="rect">
            <a:avLst/>
          </a:prstGeom>
        </p:spPr>
      </p:pic>
      <p:pic>
        <p:nvPicPr>
          <p:cNvPr id="7" name="Picture 6">
            <a:extLst>
              <a:ext uri="{FF2B5EF4-FFF2-40B4-BE49-F238E27FC236}">
                <a16:creationId xmlns:a16="http://schemas.microsoft.com/office/drawing/2014/main" id="{3E72A304-10E7-BB52-AAD9-5C8CADCD6FE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spTree>
    <p:extLst>
      <p:ext uri="{BB962C8B-B14F-4D97-AF65-F5344CB8AC3E}">
        <p14:creationId xmlns:p14="http://schemas.microsoft.com/office/powerpoint/2010/main" val="89006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B16F0-5250-5C87-D73E-AD3C043F4F32}"/>
              </a:ext>
            </a:extLst>
          </p:cNvPr>
          <p:cNvSpPr>
            <a:spLocks noGrp="1"/>
          </p:cNvSpPr>
          <p:nvPr>
            <p:ph type="title"/>
          </p:nvPr>
        </p:nvSpPr>
        <p:spPr>
          <a:xfrm>
            <a:off x="11110098" y="4496586"/>
            <a:ext cx="329356" cy="85352"/>
          </a:xfrm>
        </p:spPr>
        <p:txBody>
          <a:bodyPr>
            <a:normAutofit fontScale="90000"/>
          </a:bodyPr>
          <a:lstStyle/>
          <a:p>
            <a:endParaRPr lang="en-US" sz="200" dirty="0"/>
          </a:p>
        </p:txBody>
      </p:sp>
      <p:graphicFrame>
        <p:nvGraphicFramePr>
          <p:cNvPr id="5" name="Table 4">
            <a:extLst>
              <a:ext uri="{FF2B5EF4-FFF2-40B4-BE49-F238E27FC236}">
                <a16:creationId xmlns:a16="http://schemas.microsoft.com/office/drawing/2014/main" id="{B39A42C5-780D-DFE6-821A-C27949C79B9C}"/>
              </a:ext>
            </a:extLst>
          </p:cNvPr>
          <p:cNvGraphicFramePr>
            <a:graphicFrameLocks noGrp="1"/>
          </p:cNvGraphicFramePr>
          <p:nvPr>
            <p:extLst>
              <p:ext uri="{D42A27DB-BD31-4B8C-83A1-F6EECF244321}">
                <p14:modId xmlns:p14="http://schemas.microsoft.com/office/powerpoint/2010/main" val="3648880266"/>
              </p:ext>
            </p:extLst>
          </p:nvPr>
        </p:nvGraphicFramePr>
        <p:xfrm>
          <a:off x="-18857" y="1508800"/>
          <a:ext cx="9869868" cy="5385364"/>
        </p:xfrm>
        <a:graphic>
          <a:graphicData uri="http://schemas.openxmlformats.org/drawingml/2006/table">
            <a:tbl>
              <a:tblPr/>
              <a:tblGrid>
                <a:gridCol w="3270188">
                  <a:extLst>
                    <a:ext uri="{9D8B030D-6E8A-4147-A177-3AD203B41FA5}">
                      <a16:colId xmlns:a16="http://schemas.microsoft.com/office/drawing/2014/main" val="3604739481"/>
                    </a:ext>
                  </a:extLst>
                </a:gridCol>
                <a:gridCol w="3299840">
                  <a:extLst>
                    <a:ext uri="{9D8B030D-6E8A-4147-A177-3AD203B41FA5}">
                      <a16:colId xmlns:a16="http://schemas.microsoft.com/office/drawing/2014/main" val="2449189173"/>
                    </a:ext>
                  </a:extLst>
                </a:gridCol>
                <a:gridCol w="3299840">
                  <a:extLst>
                    <a:ext uri="{9D8B030D-6E8A-4147-A177-3AD203B41FA5}">
                      <a16:colId xmlns:a16="http://schemas.microsoft.com/office/drawing/2014/main" val="4120210047"/>
                    </a:ext>
                  </a:extLst>
                </a:gridCol>
              </a:tblGrid>
              <a:tr h="343014">
                <a:tc>
                  <a:txBody>
                    <a:bodyPr/>
                    <a:lstStyle/>
                    <a:p>
                      <a:r>
                        <a:rPr lang="en-US" sz="2000">
                          <a:solidFill>
                            <a:schemeClr val="accent2"/>
                          </a:solidFill>
                        </a:rPr>
                        <a:t>Card</a:t>
                      </a:r>
                    </a:p>
                  </a:txBody>
                  <a:tcPr marL="57150" marR="57150" marT="28575" marB="28575" anchor="ctr">
                    <a:lnL>
                      <a:noFill/>
                    </a:lnL>
                    <a:lnR>
                      <a:noFill/>
                    </a:lnR>
                    <a:lnT>
                      <a:noFill/>
                    </a:lnT>
                    <a:lnB>
                      <a:noFill/>
                    </a:lnB>
                    <a:noFill/>
                  </a:tcPr>
                </a:tc>
                <a:tc>
                  <a:txBody>
                    <a:bodyPr/>
                    <a:lstStyle/>
                    <a:p>
                      <a:r>
                        <a:rPr lang="en-US" sz="2000">
                          <a:solidFill>
                            <a:schemeClr val="accent2"/>
                          </a:solidFill>
                        </a:rPr>
                        <a:t>Value</a:t>
                      </a:r>
                    </a:p>
                  </a:txBody>
                  <a:tcPr marL="57150" marR="57150" marT="28575" marB="28575" anchor="ctr">
                    <a:lnL>
                      <a:noFill/>
                    </a:lnL>
                    <a:lnR>
                      <a:noFill/>
                    </a:lnR>
                    <a:lnT>
                      <a:noFill/>
                    </a:lnT>
                    <a:lnB>
                      <a:noFill/>
                    </a:lnB>
                    <a:noFill/>
                  </a:tcPr>
                </a:tc>
                <a:tc>
                  <a:txBody>
                    <a:bodyPr/>
                    <a:lstStyle/>
                    <a:p>
                      <a:r>
                        <a:rPr lang="en-US" sz="2000" dirty="0">
                          <a:solidFill>
                            <a:schemeClr val="accent2"/>
                          </a:solidFill>
                        </a:rPr>
                        <a:t>Explanation</a:t>
                      </a:r>
                    </a:p>
                  </a:txBody>
                  <a:tcPr marL="57150" marR="57150" marT="28575" marB="28575" anchor="ctr">
                    <a:lnL>
                      <a:noFill/>
                    </a:lnL>
                    <a:lnR>
                      <a:noFill/>
                    </a:lnR>
                    <a:lnT>
                      <a:noFill/>
                    </a:lnT>
                    <a:lnB>
                      <a:noFill/>
                    </a:lnB>
                    <a:noFill/>
                  </a:tcPr>
                </a:tc>
                <a:extLst>
                  <a:ext uri="{0D108BD9-81ED-4DB2-BD59-A6C34878D82A}">
                    <a16:rowId xmlns:a16="http://schemas.microsoft.com/office/drawing/2014/main" val="1189799612"/>
                  </a:ext>
                </a:extLst>
              </a:tr>
              <a:tr h="846909">
                <a:tc>
                  <a:txBody>
                    <a:bodyPr/>
                    <a:lstStyle/>
                    <a:p>
                      <a:r>
                        <a:rPr lang="en-US" sz="1500" b="1" dirty="0">
                          <a:solidFill>
                            <a:schemeClr val="tx2"/>
                          </a:solidFill>
                        </a:rPr>
                        <a:t>Total Revenue</a:t>
                      </a:r>
                      <a:endParaRPr lang="en-US" sz="1500" dirty="0">
                        <a:solidFill>
                          <a:schemeClr val="tx2"/>
                        </a:solidFill>
                      </a:endParaRPr>
                    </a:p>
                  </a:txBody>
                  <a:tcPr marL="57150" marR="57150" marT="28575" marB="28575" anchor="ctr">
                    <a:lnL>
                      <a:noFill/>
                    </a:lnL>
                    <a:lnR>
                      <a:noFill/>
                    </a:lnR>
                    <a:lnT>
                      <a:noFill/>
                    </a:lnT>
                    <a:lnB>
                      <a:noFill/>
                    </a:lnB>
                    <a:noFill/>
                  </a:tcPr>
                </a:tc>
                <a:tc>
                  <a:txBody>
                    <a:bodyPr/>
                    <a:lstStyle/>
                    <a:p>
                      <a:r>
                        <a:rPr lang="en-US" sz="1500" dirty="0">
                          <a:solidFill>
                            <a:schemeClr val="tx2"/>
                          </a:solidFill>
                        </a:rPr>
                        <a:t>₹2.01bn</a:t>
                      </a:r>
                    </a:p>
                  </a:txBody>
                  <a:tcPr marL="57150" marR="57150" marT="28575" marB="28575" anchor="ctr">
                    <a:lnL>
                      <a:noFill/>
                    </a:lnL>
                    <a:lnR>
                      <a:noFill/>
                    </a:lnR>
                    <a:lnT>
                      <a:noFill/>
                    </a:lnT>
                    <a:lnB>
                      <a:noFill/>
                    </a:lnB>
                    <a:noFill/>
                  </a:tcPr>
                </a:tc>
                <a:tc>
                  <a:txBody>
                    <a:bodyPr/>
                    <a:lstStyle/>
                    <a:p>
                      <a:r>
                        <a:rPr lang="en-US" sz="1500" dirty="0">
                          <a:solidFill>
                            <a:schemeClr val="tx2"/>
                          </a:solidFill>
                        </a:rPr>
                        <a:t>Gross income generated from all bookings, regardless of cancellations or payment issues.</a:t>
                      </a:r>
                    </a:p>
                  </a:txBody>
                  <a:tcPr marL="57150" marR="57150" marT="28575" marB="28575" anchor="ctr">
                    <a:lnL>
                      <a:noFill/>
                    </a:lnL>
                    <a:lnR>
                      <a:noFill/>
                    </a:lnR>
                    <a:lnT>
                      <a:noFill/>
                    </a:lnT>
                    <a:lnB>
                      <a:noFill/>
                    </a:lnB>
                    <a:noFill/>
                  </a:tcPr>
                </a:tc>
                <a:extLst>
                  <a:ext uri="{0D108BD9-81ED-4DB2-BD59-A6C34878D82A}">
                    <a16:rowId xmlns:a16="http://schemas.microsoft.com/office/drawing/2014/main" val="3876587008"/>
                  </a:ext>
                </a:extLst>
              </a:tr>
              <a:tr h="912038">
                <a:tc>
                  <a:txBody>
                    <a:bodyPr/>
                    <a:lstStyle/>
                    <a:p>
                      <a:r>
                        <a:rPr lang="en-US" sz="1500" b="1" dirty="0">
                          <a:solidFill>
                            <a:schemeClr val="tx2"/>
                          </a:solidFill>
                        </a:rPr>
                        <a:t>Revenue Realized</a:t>
                      </a:r>
                      <a:endParaRPr lang="en-US" sz="1500" dirty="0">
                        <a:solidFill>
                          <a:schemeClr val="tx2"/>
                        </a:solidFill>
                      </a:endParaRPr>
                    </a:p>
                  </a:txBody>
                  <a:tcPr marL="57150" marR="57150" marT="28575" marB="28575" anchor="ctr">
                    <a:lnL>
                      <a:noFill/>
                    </a:lnL>
                    <a:lnR>
                      <a:noFill/>
                    </a:lnR>
                    <a:lnT>
                      <a:noFill/>
                    </a:lnT>
                    <a:lnB>
                      <a:noFill/>
                    </a:lnB>
                    <a:noFill/>
                  </a:tcPr>
                </a:tc>
                <a:tc>
                  <a:txBody>
                    <a:bodyPr/>
                    <a:lstStyle/>
                    <a:p>
                      <a:r>
                        <a:rPr lang="en-US" sz="1500" dirty="0">
                          <a:solidFill>
                            <a:schemeClr val="tx2"/>
                          </a:solidFill>
                        </a:rPr>
                        <a:t>₹1.71bn</a:t>
                      </a:r>
                    </a:p>
                  </a:txBody>
                  <a:tcPr marL="57150" marR="57150" marT="28575" marB="28575" anchor="ctr">
                    <a:lnL>
                      <a:noFill/>
                    </a:lnL>
                    <a:lnR>
                      <a:noFill/>
                    </a:lnR>
                    <a:lnT>
                      <a:noFill/>
                    </a:lnT>
                    <a:lnB>
                      <a:noFill/>
                    </a:lnB>
                    <a:noFill/>
                  </a:tcPr>
                </a:tc>
                <a:tc>
                  <a:txBody>
                    <a:bodyPr/>
                    <a:lstStyle/>
                    <a:p>
                      <a:r>
                        <a:rPr lang="en-US" sz="1500" dirty="0">
                          <a:solidFill>
                            <a:schemeClr val="tx2"/>
                          </a:solidFill>
                        </a:rPr>
                        <a:t>Actual cash inflow after accounting for cancellations, discounts, or pending payments.</a:t>
                      </a:r>
                    </a:p>
                  </a:txBody>
                  <a:tcPr marL="57150" marR="57150" marT="28575" marB="28575" anchor="ctr">
                    <a:lnL>
                      <a:noFill/>
                    </a:lnL>
                    <a:lnR>
                      <a:noFill/>
                    </a:lnR>
                    <a:lnT>
                      <a:noFill/>
                    </a:lnT>
                    <a:lnB>
                      <a:noFill/>
                    </a:lnB>
                    <a:noFill/>
                  </a:tcPr>
                </a:tc>
                <a:extLst>
                  <a:ext uri="{0D108BD9-81ED-4DB2-BD59-A6C34878D82A}">
                    <a16:rowId xmlns:a16="http://schemas.microsoft.com/office/drawing/2014/main" val="3836737839"/>
                  </a:ext>
                </a:extLst>
              </a:tr>
              <a:tr h="697441">
                <a:tc>
                  <a:txBody>
                    <a:bodyPr/>
                    <a:lstStyle/>
                    <a:p>
                      <a:r>
                        <a:rPr lang="en-US" sz="1500" b="1" dirty="0">
                          <a:solidFill>
                            <a:schemeClr val="tx2"/>
                          </a:solidFill>
                        </a:rPr>
                        <a:t>MoM Growth</a:t>
                      </a:r>
                      <a:endParaRPr lang="en-US" sz="1500" dirty="0">
                        <a:solidFill>
                          <a:schemeClr val="tx2"/>
                        </a:solidFill>
                      </a:endParaRPr>
                    </a:p>
                  </a:txBody>
                  <a:tcPr marL="57150" marR="57150" marT="28575" marB="28575" anchor="ctr">
                    <a:lnL>
                      <a:noFill/>
                    </a:lnL>
                    <a:lnR>
                      <a:noFill/>
                    </a:lnR>
                    <a:lnT>
                      <a:noFill/>
                    </a:lnT>
                    <a:lnB>
                      <a:noFill/>
                    </a:lnB>
                    <a:noFill/>
                  </a:tcPr>
                </a:tc>
                <a:tc>
                  <a:txBody>
                    <a:bodyPr/>
                    <a:lstStyle/>
                    <a:p>
                      <a:r>
                        <a:rPr lang="en-US" sz="1500" dirty="0">
                          <a:solidFill>
                            <a:schemeClr val="tx2"/>
                          </a:solidFill>
                        </a:rPr>
                        <a:t>50.44%</a:t>
                      </a:r>
                    </a:p>
                  </a:txBody>
                  <a:tcPr marL="57150" marR="57150" marT="28575" marB="28575" anchor="ctr">
                    <a:lnL>
                      <a:noFill/>
                    </a:lnL>
                    <a:lnR>
                      <a:noFill/>
                    </a:lnR>
                    <a:lnT>
                      <a:noFill/>
                    </a:lnT>
                    <a:lnB>
                      <a:noFill/>
                    </a:lnB>
                    <a:noFill/>
                  </a:tcPr>
                </a:tc>
                <a:tc>
                  <a:txBody>
                    <a:bodyPr/>
                    <a:lstStyle/>
                    <a:p>
                      <a:r>
                        <a:rPr lang="en-US" sz="1500" dirty="0">
                          <a:solidFill>
                            <a:schemeClr val="tx2"/>
                          </a:solidFill>
                        </a:rPr>
                        <a:t>Indicates a strong Month-over-Month increase in realized revenue.</a:t>
                      </a:r>
                    </a:p>
                  </a:txBody>
                  <a:tcPr marL="57150" marR="57150" marT="28575" marB="28575" anchor="ctr">
                    <a:lnL>
                      <a:noFill/>
                    </a:lnL>
                    <a:lnR>
                      <a:noFill/>
                    </a:lnR>
                    <a:lnT>
                      <a:noFill/>
                    </a:lnT>
                    <a:lnB>
                      <a:noFill/>
                    </a:lnB>
                    <a:noFill/>
                  </a:tcPr>
                </a:tc>
                <a:extLst>
                  <a:ext uri="{0D108BD9-81ED-4DB2-BD59-A6C34878D82A}">
                    <a16:rowId xmlns:a16="http://schemas.microsoft.com/office/drawing/2014/main" val="3412324882"/>
                  </a:ext>
                </a:extLst>
              </a:tr>
              <a:tr h="697441">
                <a:tc>
                  <a:txBody>
                    <a:bodyPr/>
                    <a:lstStyle/>
                    <a:p>
                      <a:r>
                        <a:rPr lang="en-US" sz="1500" b="1">
                          <a:solidFill>
                            <a:schemeClr val="tx2"/>
                          </a:solidFill>
                        </a:rPr>
                        <a:t>WoW Growth</a:t>
                      </a:r>
                      <a:endParaRPr lang="en-US" sz="1500">
                        <a:solidFill>
                          <a:schemeClr val="tx2"/>
                        </a:solidFill>
                      </a:endParaRPr>
                    </a:p>
                  </a:txBody>
                  <a:tcPr marL="57150" marR="57150" marT="28575" marB="28575" anchor="ctr">
                    <a:lnL>
                      <a:noFill/>
                    </a:lnL>
                    <a:lnR>
                      <a:noFill/>
                    </a:lnR>
                    <a:lnT>
                      <a:noFill/>
                    </a:lnT>
                    <a:lnB>
                      <a:noFill/>
                    </a:lnB>
                    <a:noFill/>
                  </a:tcPr>
                </a:tc>
                <a:tc>
                  <a:txBody>
                    <a:bodyPr/>
                    <a:lstStyle/>
                    <a:p>
                      <a:r>
                        <a:rPr lang="en-US" sz="1500" dirty="0">
                          <a:solidFill>
                            <a:schemeClr val="tx2"/>
                          </a:solidFill>
                        </a:rPr>
                        <a:t>13.85</a:t>
                      </a:r>
                    </a:p>
                  </a:txBody>
                  <a:tcPr marL="57150" marR="57150" marT="28575" marB="28575" anchor="ctr">
                    <a:lnL>
                      <a:noFill/>
                    </a:lnL>
                    <a:lnR>
                      <a:noFill/>
                    </a:lnR>
                    <a:lnT>
                      <a:noFill/>
                    </a:lnT>
                    <a:lnB>
                      <a:noFill/>
                    </a:lnB>
                    <a:noFill/>
                  </a:tcPr>
                </a:tc>
                <a:tc>
                  <a:txBody>
                    <a:bodyPr/>
                    <a:lstStyle/>
                    <a:p>
                      <a:r>
                        <a:rPr lang="en-US" sz="1500" dirty="0">
                          <a:solidFill>
                            <a:schemeClr val="tx2"/>
                          </a:solidFill>
                        </a:rPr>
                        <a:t>Reflects Week-over-Week growth; positive momentum in recent weeks.</a:t>
                      </a:r>
                    </a:p>
                  </a:txBody>
                  <a:tcPr marL="57150" marR="57150" marT="28575" marB="28575" anchor="ctr">
                    <a:lnL>
                      <a:noFill/>
                    </a:lnL>
                    <a:lnR>
                      <a:noFill/>
                    </a:lnR>
                    <a:lnT>
                      <a:noFill/>
                    </a:lnT>
                    <a:lnB>
                      <a:noFill/>
                    </a:lnB>
                    <a:noFill/>
                  </a:tcPr>
                </a:tc>
                <a:extLst>
                  <a:ext uri="{0D108BD9-81ED-4DB2-BD59-A6C34878D82A}">
                    <a16:rowId xmlns:a16="http://schemas.microsoft.com/office/drawing/2014/main" val="3758732019"/>
                  </a:ext>
                </a:extLst>
              </a:tr>
              <a:tr h="697441">
                <a:tc>
                  <a:txBody>
                    <a:bodyPr/>
                    <a:lstStyle/>
                    <a:p>
                      <a:r>
                        <a:rPr lang="en-US" sz="1500" b="1">
                          <a:solidFill>
                            <a:schemeClr val="tx2"/>
                          </a:solidFill>
                        </a:rPr>
                        <a:t>ADR (Average Daily Rate)</a:t>
                      </a:r>
                      <a:endParaRPr lang="en-US" sz="1500">
                        <a:solidFill>
                          <a:schemeClr val="tx2"/>
                        </a:solidFill>
                      </a:endParaRPr>
                    </a:p>
                  </a:txBody>
                  <a:tcPr marL="57150" marR="57150" marT="28575" marB="28575" anchor="ctr">
                    <a:lnL>
                      <a:noFill/>
                    </a:lnL>
                    <a:lnR>
                      <a:noFill/>
                    </a:lnR>
                    <a:lnT>
                      <a:noFill/>
                    </a:lnT>
                    <a:lnB>
                      <a:noFill/>
                    </a:lnB>
                    <a:noFill/>
                  </a:tcPr>
                </a:tc>
                <a:tc>
                  <a:txBody>
                    <a:bodyPr/>
                    <a:lstStyle/>
                    <a:p>
                      <a:r>
                        <a:rPr lang="en-US" sz="1500" dirty="0">
                          <a:solidFill>
                            <a:schemeClr val="tx2"/>
                          </a:solidFill>
                        </a:rPr>
                        <a:t>₹12.70K</a:t>
                      </a:r>
                    </a:p>
                  </a:txBody>
                  <a:tcPr marL="57150" marR="57150" marT="28575" marB="28575" anchor="ctr">
                    <a:lnL>
                      <a:noFill/>
                    </a:lnL>
                    <a:lnR>
                      <a:noFill/>
                    </a:lnR>
                    <a:lnT>
                      <a:noFill/>
                    </a:lnT>
                    <a:lnB>
                      <a:noFill/>
                    </a:lnB>
                    <a:noFill/>
                  </a:tcPr>
                </a:tc>
                <a:tc>
                  <a:txBody>
                    <a:bodyPr/>
                    <a:lstStyle/>
                    <a:p>
                      <a:r>
                        <a:rPr lang="en-US" sz="1500" dirty="0">
                          <a:solidFill>
                            <a:schemeClr val="tx2"/>
                          </a:solidFill>
                        </a:rPr>
                        <a:t>Average income per booked room per day – reflects pricing strategy strength.</a:t>
                      </a:r>
                    </a:p>
                  </a:txBody>
                  <a:tcPr marL="57150" marR="57150" marT="28575" marB="28575" anchor="ctr">
                    <a:lnL>
                      <a:noFill/>
                    </a:lnL>
                    <a:lnR>
                      <a:noFill/>
                    </a:lnR>
                    <a:lnT>
                      <a:noFill/>
                    </a:lnT>
                    <a:lnB>
                      <a:noFill/>
                    </a:lnB>
                    <a:noFill/>
                  </a:tcPr>
                </a:tc>
                <a:extLst>
                  <a:ext uri="{0D108BD9-81ED-4DB2-BD59-A6C34878D82A}">
                    <a16:rowId xmlns:a16="http://schemas.microsoft.com/office/drawing/2014/main" val="3461999480"/>
                  </a:ext>
                </a:extLst>
              </a:tr>
              <a:tr h="1126635">
                <a:tc>
                  <a:txBody>
                    <a:bodyPr/>
                    <a:lstStyle/>
                    <a:p>
                      <a:r>
                        <a:rPr lang="en-US" sz="1500" b="1">
                          <a:solidFill>
                            <a:schemeClr val="tx2"/>
                          </a:solidFill>
                        </a:rPr>
                        <a:t>RevPAR (Revenue per Available Room)</a:t>
                      </a:r>
                      <a:endParaRPr lang="en-US" sz="1500">
                        <a:solidFill>
                          <a:schemeClr val="tx2"/>
                        </a:solidFill>
                      </a:endParaRPr>
                    </a:p>
                  </a:txBody>
                  <a:tcPr marL="57150" marR="57150" marT="28575" marB="28575" anchor="ctr">
                    <a:lnL>
                      <a:noFill/>
                    </a:lnL>
                    <a:lnR>
                      <a:noFill/>
                    </a:lnR>
                    <a:lnT>
                      <a:noFill/>
                    </a:lnT>
                    <a:lnB>
                      <a:noFill/>
                    </a:lnB>
                    <a:noFill/>
                  </a:tcPr>
                </a:tc>
                <a:tc>
                  <a:txBody>
                    <a:bodyPr/>
                    <a:lstStyle/>
                    <a:p>
                      <a:r>
                        <a:rPr lang="en-US" sz="1500">
                          <a:solidFill>
                            <a:schemeClr val="tx2"/>
                          </a:solidFill>
                        </a:rPr>
                        <a:t>₹7.35K</a:t>
                      </a:r>
                    </a:p>
                  </a:txBody>
                  <a:tcPr marL="57150" marR="57150" marT="28575" marB="28575" anchor="ctr">
                    <a:lnL>
                      <a:noFill/>
                    </a:lnL>
                    <a:lnR>
                      <a:noFill/>
                    </a:lnR>
                    <a:lnT>
                      <a:noFill/>
                    </a:lnT>
                    <a:lnB>
                      <a:noFill/>
                    </a:lnB>
                    <a:noFill/>
                  </a:tcPr>
                </a:tc>
                <a:tc>
                  <a:txBody>
                    <a:bodyPr/>
                    <a:lstStyle/>
                    <a:p>
                      <a:r>
                        <a:rPr lang="en-US" sz="1500" dirty="0">
                          <a:solidFill>
                            <a:schemeClr val="tx2"/>
                          </a:solidFill>
                        </a:rPr>
                        <a:t>Revenue per room (regardless of whether booked or not); lower than ADR, showing capacity for improving occupancy.</a:t>
                      </a:r>
                    </a:p>
                  </a:txBody>
                  <a:tcPr marL="57150" marR="57150" marT="28575" marB="28575" anchor="ctr">
                    <a:lnL>
                      <a:noFill/>
                    </a:lnL>
                    <a:lnR>
                      <a:noFill/>
                    </a:lnR>
                    <a:lnT>
                      <a:noFill/>
                    </a:lnT>
                    <a:lnB>
                      <a:noFill/>
                    </a:lnB>
                    <a:noFill/>
                  </a:tcPr>
                </a:tc>
                <a:extLst>
                  <a:ext uri="{0D108BD9-81ED-4DB2-BD59-A6C34878D82A}">
                    <a16:rowId xmlns:a16="http://schemas.microsoft.com/office/drawing/2014/main" val="3318526907"/>
                  </a:ext>
                </a:extLst>
              </a:tr>
            </a:tbl>
          </a:graphicData>
        </a:graphic>
      </p:graphicFrame>
      <p:pic>
        <p:nvPicPr>
          <p:cNvPr id="6" name="Picture 5">
            <a:extLst>
              <a:ext uri="{FF2B5EF4-FFF2-40B4-BE49-F238E27FC236}">
                <a16:creationId xmlns:a16="http://schemas.microsoft.com/office/drawing/2014/main" id="{541FD3E1-DC44-4C43-12F9-9BF1832AE95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299503"/>
            <a:ext cx="2440960" cy="1624224"/>
          </a:xfrm>
          <a:prstGeom prst="rect">
            <a:avLst/>
          </a:prstGeom>
        </p:spPr>
      </p:pic>
      <p:pic>
        <p:nvPicPr>
          <p:cNvPr id="4" name="Picture 3" descr="A screenshot of a cell phone&#10;&#10;AI-generated content may be incorrect.">
            <a:extLst>
              <a:ext uri="{FF2B5EF4-FFF2-40B4-BE49-F238E27FC236}">
                <a16:creationId xmlns:a16="http://schemas.microsoft.com/office/drawing/2014/main" id="{F6A2DCE0-5FB1-8747-C209-1E0E9E8385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3562" y="1715110"/>
            <a:ext cx="2124371" cy="4972744"/>
          </a:xfrm>
          <a:prstGeom prst="rect">
            <a:avLst/>
          </a:prstGeom>
        </p:spPr>
      </p:pic>
    </p:spTree>
    <p:extLst>
      <p:ext uri="{BB962C8B-B14F-4D97-AF65-F5344CB8AC3E}">
        <p14:creationId xmlns:p14="http://schemas.microsoft.com/office/powerpoint/2010/main" val="3331740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84CC4-A1BA-C3C5-B20D-87F9D98C8AFD}"/>
              </a:ext>
            </a:extLst>
          </p:cNvPr>
          <p:cNvSpPr>
            <a:spLocks noGrp="1"/>
          </p:cNvSpPr>
          <p:nvPr>
            <p:ph type="title"/>
          </p:nvPr>
        </p:nvSpPr>
        <p:spPr>
          <a:xfrm>
            <a:off x="9364744" y="2686639"/>
            <a:ext cx="1127289" cy="537840"/>
          </a:xfrm>
        </p:spPr>
        <p:txBody>
          <a:bodyPr>
            <a:normAutofit/>
          </a:bodyPr>
          <a:lstStyle/>
          <a:p>
            <a:r>
              <a:rPr lang="en-US" sz="100" b="1" dirty="0">
                <a:solidFill>
                  <a:schemeClr val="tx2"/>
                </a:solidFill>
              </a:rPr>
              <a:t>🔷 Charts Analysis</a:t>
            </a:r>
            <a:endParaRPr lang="en-US" sz="100" dirty="0"/>
          </a:p>
        </p:txBody>
      </p:sp>
      <p:sp>
        <p:nvSpPr>
          <p:cNvPr id="4" name="TextBox 3">
            <a:extLst>
              <a:ext uri="{FF2B5EF4-FFF2-40B4-BE49-F238E27FC236}">
                <a16:creationId xmlns:a16="http://schemas.microsoft.com/office/drawing/2014/main" id="{07E0DA1C-A2EA-42A0-EA31-BC0A3E25BF03}"/>
              </a:ext>
            </a:extLst>
          </p:cNvPr>
          <p:cNvSpPr txBox="1"/>
          <p:nvPr/>
        </p:nvSpPr>
        <p:spPr>
          <a:xfrm>
            <a:off x="86772" y="224744"/>
            <a:ext cx="6482769" cy="4832092"/>
          </a:xfrm>
          <a:prstGeom prst="rect">
            <a:avLst/>
          </a:prstGeom>
          <a:noFill/>
        </p:spPr>
        <p:txBody>
          <a:bodyPr wrap="square">
            <a:spAutoFit/>
          </a:bodyPr>
          <a:lstStyle/>
          <a:p>
            <a:br>
              <a:rPr lang="en-US" sz="1800" b="1" dirty="0">
                <a:solidFill>
                  <a:schemeClr val="tx2"/>
                </a:solidFill>
              </a:rPr>
            </a:br>
            <a:r>
              <a:rPr lang="en-US" sz="2800" b="1" dirty="0">
                <a:solidFill>
                  <a:schemeClr val="accent2"/>
                </a:solidFill>
              </a:rPr>
              <a:t>Revenue Realized by Property Name</a:t>
            </a:r>
          </a:p>
          <a:p>
            <a:endParaRPr lang="en-US" sz="2800" b="1" dirty="0">
              <a:solidFill>
                <a:schemeClr val="accent2"/>
              </a:solidFill>
            </a:endParaRPr>
          </a:p>
          <a:p>
            <a:br>
              <a:rPr lang="en-US" sz="1800" b="1" dirty="0">
                <a:solidFill>
                  <a:schemeClr val="tx2"/>
                </a:solidFill>
              </a:rPr>
            </a:br>
            <a:r>
              <a:rPr lang="en-US" sz="1800" b="1" dirty="0">
                <a:solidFill>
                  <a:schemeClr val="tx2"/>
                </a:solidFill>
              </a:rPr>
              <a:t>What it shows:</a:t>
            </a:r>
            <a:r>
              <a:rPr lang="en-US" sz="1800" dirty="0">
                <a:solidFill>
                  <a:schemeClr val="tx2"/>
                </a:solidFill>
              </a:rPr>
              <a:t> Financial contribution of each hotel property.</a:t>
            </a:r>
            <a:br>
              <a:rPr lang="en-US" sz="1800" dirty="0">
                <a:solidFill>
                  <a:schemeClr val="tx2"/>
                </a:solidFill>
              </a:rPr>
            </a:br>
            <a:r>
              <a:rPr lang="en-US" sz="1800" b="1" dirty="0">
                <a:solidFill>
                  <a:schemeClr val="tx2"/>
                </a:solidFill>
              </a:rPr>
              <a:t>Top Performers:</a:t>
            </a:r>
            <a:br>
              <a:rPr lang="en-US" sz="1800" dirty="0">
                <a:solidFill>
                  <a:schemeClr val="tx2"/>
                </a:solidFill>
              </a:rPr>
            </a:br>
            <a:r>
              <a:rPr lang="en-US" sz="1800" dirty="0">
                <a:solidFill>
                  <a:schemeClr val="tx2"/>
                </a:solidFill>
              </a:rPr>
              <a:t>ITC Exotica</a:t>
            </a:r>
            <a:br>
              <a:rPr lang="en-US" sz="1800" dirty="0">
                <a:solidFill>
                  <a:schemeClr val="tx2"/>
                </a:solidFill>
              </a:rPr>
            </a:br>
            <a:r>
              <a:rPr lang="en-US" sz="1800" dirty="0">
                <a:solidFill>
                  <a:schemeClr val="tx2"/>
                </a:solidFill>
              </a:rPr>
              <a:t>ITC Palace</a:t>
            </a:r>
            <a:br>
              <a:rPr lang="en-US" sz="1800" dirty="0">
                <a:solidFill>
                  <a:schemeClr val="tx2"/>
                </a:solidFill>
              </a:rPr>
            </a:br>
            <a:r>
              <a:rPr lang="en-US" sz="1800" dirty="0">
                <a:solidFill>
                  <a:schemeClr val="tx2"/>
                </a:solidFill>
              </a:rPr>
              <a:t>ITC City</a:t>
            </a:r>
            <a:br>
              <a:rPr lang="en-US" sz="1800" dirty="0">
                <a:solidFill>
                  <a:schemeClr val="tx2"/>
                </a:solidFill>
              </a:rPr>
            </a:br>
            <a:r>
              <a:rPr lang="en-US" sz="1800" b="1" dirty="0">
                <a:solidFill>
                  <a:schemeClr val="tx2"/>
                </a:solidFill>
              </a:rPr>
              <a:t>Lowest:</a:t>
            </a:r>
            <a:r>
              <a:rPr lang="en-US" sz="1800" dirty="0">
                <a:solidFill>
                  <a:schemeClr val="tx2"/>
                </a:solidFill>
              </a:rPr>
              <a:t> ITC Seasons – significantly underperforming.</a:t>
            </a:r>
            <a:br>
              <a:rPr lang="en-US" sz="1800" dirty="0">
                <a:solidFill>
                  <a:schemeClr val="tx2"/>
                </a:solidFill>
              </a:rPr>
            </a:br>
            <a:r>
              <a:rPr lang="en-US" sz="1800" b="1" dirty="0">
                <a:solidFill>
                  <a:schemeClr val="tx2"/>
                </a:solidFill>
              </a:rPr>
              <a:t>Actionable Insight:</a:t>
            </a:r>
            <a:br>
              <a:rPr lang="en-US" sz="1800" dirty="0">
                <a:solidFill>
                  <a:schemeClr val="tx2"/>
                </a:solidFill>
              </a:rPr>
            </a:br>
            <a:r>
              <a:rPr lang="en-US" sz="1800" dirty="0">
                <a:solidFill>
                  <a:schemeClr val="tx2"/>
                </a:solidFill>
              </a:rPr>
              <a:t>Focus improvement efforts (pricing, marketing, operations) on ITC Seasons.</a:t>
            </a:r>
            <a:br>
              <a:rPr lang="en-US" sz="1800" dirty="0">
                <a:solidFill>
                  <a:schemeClr val="tx2"/>
                </a:solidFill>
              </a:rPr>
            </a:br>
            <a:r>
              <a:rPr lang="en-US" sz="1800" dirty="0">
                <a:solidFill>
                  <a:schemeClr val="tx2"/>
                </a:solidFill>
              </a:rPr>
              <a:t>Learn from ITC Exotica's and Palace's strategies to replicate across weaker properties.</a:t>
            </a:r>
            <a:br>
              <a:rPr lang="en-US" sz="1800" dirty="0">
                <a:solidFill>
                  <a:schemeClr val="tx2"/>
                </a:solidFill>
              </a:rPr>
            </a:br>
            <a:endParaRPr lang="en-US" dirty="0"/>
          </a:p>
        </p:txBody>
      </p:sp>
      <p:pic>
        <p:nvPicPr>
          <p:cNvPr id="3" name="Picture 2">
            <a:extLst>
              <a:ext uri="{FF2B5EF4-FFF2-40B4-BE49-F238E27FC236}">
                <a16:creationId xmlns:a16="http://schemas.microsoft.com/office/drawing/2014/main" id="{4310E7F9-F473-80C4-1C73-304CB39574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218974" y="-63832"/>
            <a:ext cx="2440960" cy="1624224"/>
          </a:xfrm>
          <a:prstGeom prst="rect">
            <a:avLst/>
          </a:prstGeom>
        </p:spPr>
      </p:pic>
      <p:pic>
        <p:nvPicPr>
          <p:cNvPr id="6" name="Picture 5" descr="A graph of a company">
            <a:extLst>
              <a:ext uri="{FF2B5EF4-FFF2-40B4-BE49-F238E27FC236}">
                <a16:creationId xmlns:a16="http://schemas.microsoft.com/office/drawing/2014/main" id="{C102BC62-5737-0DAA-786F-5ACA95EE1D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9541" y="1698281"/>
            <a:ext cx="5315692" cy="3219899"/>
          </a:xfrm>
          <a:prstGeom prst="rect">
            <a:avLst/>
          </a:prstGeom>
        </p:spPr>
      </p:pic>
    </p:spTree>
    <p:extLst>
      <p:ext uri="{BB962C8B-B14F-4D97-AF65-F5344CB8AC3E}">
        <p14:creationId xmlns:p14="http://schemas.microsoft.com/office/powerpoint/2010/main" val="225682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2988F-34E7-2418-B9C7-B19F763D48F9}"/>
              </a:ext>
            </a:extLst>
          </p:cNvPr>
          <p:cNvSpPr>
            <a:spLocks noGrp="1"/>
          </p:cNvSpPr>
          <p:nvPr>
            <p:ph type="title"/>
          </p:nvPr>
        </p:nvSpPr>
        <p:spPr>
          <a:xfrm>
            <a:off x="0" y="4223818"/>
            <a:ext cx="4775462" cy="1036850"/>
          </a:xfrm>
        </p:spPr>
        <p:txBody>
          <a:bodyPr>
            <a:noAutofit/>
          </a:bodyPr>
          <a:lstStyle/>
          <a:p>
            <a:br>
              <a:rPr lang="en-US" sz="1800" b="1" dirty="0">
                <a:solidFill>
                  <a:schemeClr val="accent2"/>
                </a:solidFill>
              </a:rPr>
            </a:br>
            <a:br>
              <a:rPr lang="en-US" sz="1800" b="1" dirty="0">
                <a:solidFill>
                  <a:schemeClr val="tx2"/>
                </a:solidFill>
              </a:rPr>
            </a:br>
            <a:r>
              <a:rPr lang="en-US" sz="1800" b="1" dirty="0">
                <a:solidFill>
                  <a:schemeClr val="tx2"/>
                </a:solidFill>
              </a:rPr>
              <a:t>What it shows:</a:t>
            </a:r>
            <a:r>
              <a:rPr lang="en-US" sz="1800" dirty="0">
                <a:solidFill>
                  <a:schemeClr val="tx2"/>
                </a:solidFill>
              </a:rPr>
              <a:t> Financial contribution by room type.</a:t>
            </a:r>
            <a:br>
              <a:rPr lang="en-US" sz="1800" dirty="0">
                <a:solidFill>
                  <a:schemeClr val="tx2"/>
                </a:solidFill>
              </a:rPr>
            </a:br>
            <a:r>
              <a:rPr lang="en-US" sz="1800" b="1" dirty="0">
                <a:solidFill>
                  <a:schemeClr val="tx2"/>
                </a:solidFill>
              </a:rPr>
              <a:t>Top Contributor:</a:t>
            </a:r>
            <a:r>
              <a:rPr lang="en-US" sz="1800" dirty="0">
                <a:solidFill>
                  <a:schemeClr val="tx2"/>
                </a:solidFill>
              </a:rPr>
              <a:t> Elite class.</a:t>
            </a:r>
            <a:br>
              <a:rPr lang="en-US" sz="1800" dirty="0">
                <a:solidFill>
                  <a:schemeClr val="tx2"/>
                </a:solidFill>
              </a:rPr>
            </a:br>
            <a:r>
              <a:rPr lang="en-US" sz="1800" b="1" dirty="0">
                <a:solidFill>
                  <a:schemeClr val="tx2"/>
                </a:solidFill>
              </a:rPr>
              <a:t>Lowest:</a:t>
            </a:r>
            <a:r>
              <a:rPr lang="en-US" sz="1800" dirty="0">
                <a:solidFill>
                  <a:schemeClr val="tx2"/>
                </a:solidFill>
              </a:rPr>
              <a:t> Standard rooms.</a:t>
            </a:r>
            <a:br>
              <a:rPr lang="en-US" sz="1800" dirty="0">
                <a:solidFill>
                  <a:schemeClr val="tx2"/>
                </a:solidFill>
              </a:rPr>
            </a:br>
            <a:r>
              <a:rPr lang="en-US" sz="1800" b="1" dirty="0">
                <a:solidFill>
                  <a:schemeClr val="tx2"/>
                </a:solidFill>
              </a:rPr>
              <a:t>Insight &amp; Recommendation:</a:t>
            </a:r>
            <a:br>
              <a:rPr lang="en-US" sz="1800" dirty="0">
                <a:solidFill>
                  <a:schemeClr val="tx2"/>
                </a:solidFill>
              </a:rPr>
            </a:br>
            <a:r>
              <a:rPr lang="en-US" sz="1800" dirty="0">
                <a:solidFill>
                  <a:schemeClr val="tx2"/>
                </a:solidFill>
              </a:rPr>
              <a:t>Elite and Premium classes drive luxury revenue; ensure continued high-quality service.</a:t>
            </a:r>
            <a:br>
              <a:rPr lang="en-US" sz="1800" dirty="0">
                <a:solidFill>
                  <a:schemeClr val="tx2"/>
                </a:solidFill>
              </a:rPr>
            </a:br>
            <a:r>
              <a:rPr lang="en-US" sz="1800" dirty="0">
                <a:solidFill>
                  <a:schemeClr val="tx2"/>
                </a:solidFill>
              </a:rPr>
              <a:t>Consider rebranding or value-adding to Standard rooms to raise their revenue share.</a:t>
            </a:r>
            <a:br>
              <a:rPr lang="en-US" sz="1800" dirty="0">
                <a:solidFill>
                  <a:schemeClr val="tx2"/>
                </a:solidFill>
              </a:rPr>
            </a:br>
            <a:endParaRPr lang="en-US" sz="1800" dirty="0"/>
          </a:p>
        </p:txBody>
      </p:sp>
      <p:pic>
        <p:nvPicPr>
          <p:cNvPr id="4" name="Picture 3" descr="A graph of a chart&#10;&#10;AI-generated content may be incorrect.">
            <a:extLst>
              <a:ext uri="{FF2B5EF4-FFF2-40B4-BE49-F238E27FC236}">
                <a16:creationId xmlns:a16="http://schemas.microsoft.com/office/drawing/2014/main" id="{1F637BF5-D020-C898-368A-A2C472050E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7770" y="1833340"/>
            <a:ext cx="5477639" cy="3191320"/>
          </a:xfrm>
          <a:prstGeom prst="rect">
            <a:avLst/>
          </a:prstGeom>
        </p:spPr>
      </p:pic>
      <p:pic>
        <p:nvPicPr>
          <p:cNvPr id="5" name="Picture 4">
            <a:extLst>
              <a:ext uri="{FF2B5EF4-FFF2-40B4-BE49-F238E27FC236}">
                <a16:creationId xmlns:a16="http://schemas.microsoft.com/office/drawing/2014/main" id="{AE833F6F-F0B2-D297-E1BD-9D4EAD095CD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90694" y="-186380"/>
            <a:ext cx="2440960" cy="1624224"/>
          </a:xfrm>
          <a:prstGeom prst="rect">
            <a:avLst/>
          </a:prstGeom>
        </p:spPr>
      </p:pic>
      <p:sp>
        <p:nvSpPr>
          <p:cNvPr id="6" name="TextBox 5">
            <a:extLst>
              <a:ext uri="{FF2B5EF4-FFF2-40B4-BE49-F238E27FC236}">
                <a16:creationId xmlns:a16="http://schemas.microsoft.com/office/drawing/2014/main" id="{33EDAA7F-6EE5-0101-F68F-FE5471BEB5BC}"/>
              </a:ext>
            </a:extLst>
          </p:cNvPr>
          <p:cNvSpPr txBox="1"/>
          <p:nvPr/>
        </p:nvSpPr>
        <p:spPr>
          <a:xfrm>
            <a:off x="0" y="499620"/>
            <a:ext cx="5637229" cy="523220"/>
          </a:xfrm>
          <a:prstGeom prst="rect">
            <a:avLst/>
          </a:prstGeom>
          <a:noFill/>
        </p:spPr>
        <p:txBody>
          <a:bodyPr wrap="square" rtlCol="0">
            <a:spAutoFit/>
          </a:bodyPr>
          <a:lstStyle/>
          <a:p>
            <a:r>
              <a:rPr lang="en-US" sz="2800" b="1" dirty="0">
                <a:solidFill>
                  <a:schemeClr val="accent2"/>
                </a:solidFill>
              </a:rPr>
              <a:t>Total Revenue by Room Class</a:t>
            </a:r>
            <a:endParaRPr lang="en-US" sz="2800" dirty="0"/>
          </a:p>
        </p:txBody>
      </p:sp>
    </p:spTree>
    <p:extLst>
      <p:ext uri="{BB962C8B-B14F-4D97-AF65-F5344CB8AC3E}">
        <p14:creationId xmlns:p14="http://schemas.microsoft.com/office/powerpoint/2010/main" val="3846938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6CB53A0C-2F96-6900-F243-742185E21B40}"/>
              </a:ext>
            </a:extLst>
          </p:cNvPr>
          <p:cNvSpPr>
            <a:spLocks noGrp="1"/>
          </p:cNvSpPr>
          <p:nvPr>
            <p:ph type="title"/>
          </p:nvPr>
        </p:nvSpPr>
        <p:spPr>
          <a:xfrm>
            <a:off x="9841584" y="4430598"/>
            <a:ext cx="202676" cy="207576"/>
          </a:xfrm>
        </p:spPr>
        <p:txBody>
          <a:bodyPr>
            <a:normAutofit fontScale="90000"/>
          </a:bodyPr>
          <a:lstStyle/>
          <a:p>
            <a:endParaRPr lang="en-US" sz="1100" dirty="0"/>
          </a:p>
        </p:txBody>
      </p:sp>
      <p:sp>
        <p:nvSpPr>
          <p:cNvPr id="3" name="Content Placeholder 2">
            <a:extLst>
              <a:ext uri="{FF2B5EF4-FFF2-40B4-BE49-F238E27FC236}">
                <a16:creationId xmlns:a16="http://schemas.microsoft.com/office/drawing/2014/main" id="{74C9F6DC-CA37-39D6-13F7-254FF11D3EF6}"/>
              </a:ext>
            </a:extLst>
          </p:cNvPr>
          <p:cNvSpPr>
            <a:spLocks noGrp="1"/>
          </p:cNvSpPr>
          <p:nvPr>
            <p:ph sz="half" idx="1"/>
          </p:nvPr>
        </p:nvSpPr>
        <p:spPr>
          <a:xfrm>
            <a:off x="59913" y="526710"/>
            <a:ext cx="6496427" cy="4766441"/>
          </a:xfrm>
        </p:spPr>
        <p:txBody>
          <a:bodyPr>
            <a:normAutofit lnSpcReduction="10000"/>
          </a:bodyPr>
          <a:lstStyle/>
          <a:p>
            <a:pPr>
              <a:buNone/>
            </a:pPr>
            <a:r>
              <a:rPr lang="en-US" sz="2800" b="1" dirty="0">
                <a:solidFill>
                  <a:schemeClr val="accent2"/>
                </a:solidFill>
              </a:rPr>
              <a:t>Revenue Realized by Category (Luxury vs Business</a:t>
            </a:r>
            <a:r>
              <a:rPr lang="en-US" sz="2200" b="1" dirty="0">
                <a:solidFill>
                  <a:schemeClr val="accent2"/>
                </a:solidFill>
              </a:rPr>
              <a:t>)</a:t>
            </a:r>
          </a:p>
          <a:p>
            <a:pPr>
              <a:buNone/>
            </a:pPr>
            <a:endParaRPr lang="en-US" sz="2200" b="1" dirty="0">
              <a:solidFill>
                <a:schemeClr val="accent2"/>
              </a:solidFill>
            </a:endParaRPr>
          </a:p>
          <a:p>
            <a:pPr>
              <a:buFont typeface="Arial" panose="020B0604020202020204" pitchFamily="34" charset="0"/>
              <a:buChar char="•"/>
            </a:pPr>
            <a:r>
              <a:rPr lang="en-US" sz="2000" b="1" dirty="0">
                <a:solidFill>
                  <a:schemeClr val="tx2"/>
                </a:solidFill>
              </a:rPr>
              <a:t>Luxury:</a:t>
            </a:r>
            <a:r>
              <a:rPr lang="en-US" sz="2000" dirty="0">
                <a:solidFill>
                  <a:schemeClr val="tx2"/>
                </a:solidFill>
              </a:rPr>
              <a:t> 61.61%</a:t>
            </a:r>
          </a:p>
          <a:p>
            <a:pPr>
              <a:buFont typeface="Arial" panose="020B0604020202020204" pitchFamily="34" charset="0"/>
              <a:buChar char="•"/>
            </a:pPr>
            <a:r>
              <a:rPr lang="en-US" sz="2000" b="1" dirty="0">
                <a:solidFill>
                  <a:schemeClr val="tx2"/>
                </a:solidFill>
              </a:rPr>
              <a:t>Business:</a:t>
            </a:r>
            <a:r>
              <a:rPr lang="en-US" sz="2000" dirty="0">
                <a:solidFill>
                  <a:schemeClr val="tx2"/>
                </a:solidFill>
              </a:rPr>
              <a:t> 38.39%</a:t>
            </a:r>
          </a:p>
          <a:p>
            <a:pPr>
              <a:buFont typeface="Arial" panose="020B0604020202020204" pitchFamily="34" charset="0"/>
              <a:buChar char="•"/>
            </a:pPr>
            <a:r>
              <a:rPr lang="en-US" sz="2000" b="1" dirty="0">
                <a:solidFill>
                  <a:schemeClr val="tx2"/>
                </a:solidFill>
              </a:rPr>
              <a:t>Insight:  </a:t>
            </a:r>
            <a:r>
              <a:rPr lang="en-US" sz="2000" dirty="0">
                <a:solidFill>
                  <a:schemeClr val="tx2"/>
                </a:solidFill>
              </a:rPr>
              <a:t>ITC Hotels is clearly positioned toward the </a:t>
            </a:r>
            <a:r>
              <a:rPr lang="en-US" sz="2000" b="1" dirty="0">
                <a:solidFill>
                  <a:schemeClr val="tx2"/>
                </a:solidFill>
              </a:rPr>
              <a:t>luxury segment</a:t>
            </a:r>
            <a:r>
              <a:rPr lang="en-US" sz="2000" dirty="0">
                <a:solidFill>
                  <a:schemeClr val="tx2"/>
                </a:solidFill>
              </a:rPr>
              <a:t>, which dominates the revenue.</a:t>
            </a:r>
          </a:p>
          <a:p>
            <a:pPr>
              <a:buFont typeface="Arial" panose="020B0604020202020204" pitchFamily="34" charset="0"/>
              <a:buChar char="•"/>
            </a:pPr>
            <a:r>
              <a:rPr lang="en-US" sz="2000" b="1" dirty="0">
                <a:solidFill>
                  <a:schemeClr val="tx2"/>
                </a:solidFill>
              </a:rPr>
              <a:t>Recommendation </a:t>
            </a:r>
          </a:p>
          <a:p>
            <a:pPr>
              <a:buFont typeface="Arial" panose="020B0604020202020204" pitchFamily="34" charset="0"/>
              <a:buChar char="•"/>
            </a:pPr>
            <a:r>
              <a:rPr lang="en-US" sz="2000" dirty="0">
                <a:solidFill>
                  <a:schemeClr val="tx2"/>
                </a:solidFill>
              </a:rPr>
              <a:t>Maintain strong luxury branding and pricing.</a:t>
            </a:r>
          </a:p>
          <a:p>
            <a:pPr>
              <a:buFont typeface="Arial" panose="020B0604020202020204" pitchFamily="34" charset="0"/>
              <a:buChar char="•"/>
            </a:pPr>
            <a:r>
              <a:rPr lang="en-US" sz="2000" dirty="0">
                <a:solidFill>
                  <a:schemeClr val="tx2"/>
                </a:solidFill>
              </a:rPr>
              <a:t>Explore potential in the Business category (e.g., corporate partnerships, events, long-stays).</a:t>
            </a:r>
          </a:p>
          <a:p>
            <a:endParaRPr lang="en-US" sz="2000" dirty="0">
              <a:solidFill>
                <a:schemeClr val="tx2"/>
              </a:solidFill>
            </a:endParaRPr>
          </a:p>
        </p:txBody>
      </p:sp>
      <p:pic>
        <p:nvPicPr>
          <p:cNvPr id="9" name="Picture 8" descr="A yellow circle with black circles&#10;&#10;AI-generated content may be incorrect.">
            <a:extLst>
              <a:ext uri="{FF2B5EF4-FFF2-40B4-BE49-F238E27FC236}">
                <a16:creationId xmlns:a16="http://schemas.microsoft.com/office/drawing/2014/main" id="{61A42D37-49A1-63C5-8493-4EBC28C83F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1269" y="2478232"/>
            <a:ext cx="5372850" cy="3238952"/>
          </a:xfrm>
          <a:prstGeom prst="rect">
            <a:avLst/>
          </a:prstGeom>
        </p:spPr>
      </p:pic>
      <p:pic>
        <p:nvPicPr>
          <p:cNvPr id="10" name="Picture 9">
            <a:extLst>
              <a:ext uri="{FF2B5EF4-FFF2-40B4-BE49-F238E27FC236}">
                <a16:creationId xmlns:a16="http://schemas.microsoft.com/office/drawing/2014/main" id="{792165AF-E435-AEB0-6849-5873B5DF98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34133" y="-176954"/>
            <a:ext cx="2440960" cy="1624224"/>
          </a:xfrm>
          <a:prstGeom prst="rect">
            <a:avLst/>
          </a:prstGeom>
        </p:spPr>
      </p:pic>
    </p:spTree>
    <p:extLst>
      <p:ext uri="{BB962C8B-B14F-4D97-AF65-F5344CB8AC3E}">
        <p14:creationId xmlns:p14="http://schemas.microsoft.com/office/powerpoint/2010/main" val="1459908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ales Direction 16X9">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alesDirection_16x9.potx" id="{FE35DD5A-B687-4161-B4D9-35484B75A379}" vid="{5DB76398-B2EF-4269-B3B2-C0E4C29F3554}"/>
    </a:ext>
  </a:extLst>
</a:theme>
</file>

<file path=ppt/theme/theme2.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SalesDirection">
      <a:dk1>
        <a:srgbClr val="595959"/>
      </a:dk1>
      <a:lt1>
        <a:sysClr val="window" lastClr="FFFFFF"/>
      </a:lt1>
      <a:dk2>
        <a:srgbClr val="000000"/>
      </a:dk2>
      <a:lt2>
        <a:srgbClr val="F2F2F2"/>
      </a:lt2>
      <a:accent1>
        <a:srgbClr val="1EB8C1"/>
      </a:accent1>
      <a:accent2>
        <a:srgbClr val="EF7920"/>
      </a:accent2>
      <a:accent3>
        <a:srgbClr val="EFC119"/>
      </a:accent3>
      <a:accent4>
        <a:srgbClr val="969890"/>
      </a:accent4>
      <a:accent5>
        <a:srgbClr val="50B4F2"/>
      </a:accent5>
      <a:accent6>
        <a:srgbClr val="C05A3A"/>
      </a:accent6>
      <a:hlink>
        <a:srgbClr val="EFC119"/>
      </a:hlink>
      <a:folHlink>
        <a:srgbClr val="969890"/>
      </a:folHlink>
    </a:clrScheme>
    <a:fontScheme name="Book Antiqua">
      <a:majorFont>
        <a:latin typeface="Book Antiqua"/>
        <a:ea typeface=""/>
        <a:cs typeface=""/>
      </a:majorFont>
      <a:minorFont>
        <a:latin typeface="Book Antiqu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3567D146-4D1C-466E-9A63-FAD8863F0C0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Business direction presentation (widescreen)</Template>
  <TotalTime>151</TotalTime>
  <Words>2011</Words>
  <Application>Microsoft Office PowerPoint</Application>
  <PresentationFormat>Widescreen</PresentationFormat>
  <Paragraphs>264</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Book Antiqua</vt:lpstr>
      <vt:lpstr>Calibri</vt:lpstr>
      <vt:lpstr>Calibri Light</vt:lpstr>
      <vt:lpstr>Wingdings</vt:lpstr>
      <vt:lpstr>Sales Direction 16X9</vt:lpstr>
      <vt:lpstr>ITC HOTELS</vt:lpstr>
      <vt:lpstr>ITC</vt:lpstr>
      <vt:lpstr>ITC entered the hotel industry in 1975 </vt:lpstr>
      <vt:lpstr>BRANDING</vt:lpstr>
      <vt:lpstr>Dashboard Focus: Financial Performance Overview  This dashboard exclusively analyzes the financial performance of ITC Hotels between May 1, 2022 – July 31, 2022, covering key metrics like revenue, growth rates, revenue by property and room class, and weekly trends. </vt:lpstr>
      <vt:lpstr>PowerPoint Presentation</vt:lpstr>
      <vt:lpstr>🔷 Charts Analysis</vt:lpstr>
      <vt:lpstr>  What it shows: Financial contribution by room type. Top Contributor: Elite class. Lowest: Standard rooms. Insight &amp; Recommendation: Elite and Premium classes drive luxury revenue; ensure continued high-quality service. Consider rebranding or value-adding to Standard rooms to raise their revenue share. </vt:lpstr>
      <vt:lpstr>PowerPoint Presentation</vt:lpstr>
      <vt:lpstr>PowerPoint Presentation</vt:lpstr>
      <vt:lpstr>🟨 Dashboard Focus: Occupancy Analysis  This dashboard provides a deep dive into the occupancy performance of ITC Hotels from May to July 2022. It highlights the occupancy rate trends across room classes, properties, dates, and day types. The goal is to help optimize room usage, improve operational efficiency, and maximize revenue per room. </vt:lpstr>
      <vt:lpstr>PowerPoint Presentation</vt:lpstr>
      <vt:lpstr>🔷 Charts Analysis </vt:lpstr>
      <vt:lpstr>PowerPoint Presentation</vt:lpstr>
      <vt:lpstr>3</vt:lpstr>
      <vt:lpstr>PowerPoint Presentation</vt:lpstr>
      <vt:lpstr>🟨 Dashboard Focus: Bookings Analysis  This dashboard analyzes booking behavior and revenue patterns at ITC Hotels. It emphasizes when, how, and for how long guests book, and how this impacts revenue. The focus is on ALOS (Average Length of Stay), booking lead time, and revenue realized — tracked across room categories, hotel properties, and guest behavior trends. </vt:lpstr>
      <vt:lpstr>PowerPoint Presentation</vt:lpstr>
      <vt:lpstr>PowerPoint Presentation</vt:lpstr>
      <vt:lpstr>🔷 Visual Insights </vt:lpstr>
      <vt:lpstr>PowerPoint Presentation</vt:lpstr>
      <vt:lpstr>PowerPoint Presentation</vt:lpstr>
      <vt:lpstr>PowerPoint Presentation</vt:lpstr>
      <vt:lpstr>PowerPoint Presentation</vt:lpstr>
      <vt:lpstr>🟨 Dashboard Focus: Booking Cancellations Analysis  This dashboard examines booking cancellations at ITC Hotels, analyzing trends, rates, financial impact, and guest behavior around cancellations and no-shows. </vt:lpstr>
      <vt:lpstr>PowerPoint Presentation</vt:lpstr>
      <vt:lpstr>🔷 Detailed Analysis </vt:lpstr>
      <vt:lpstr>PowerPoint Presentation</vt:lpstr>
      <vt:lpstr>PowerPoint Presentation</vt:lpstr>
      <vt:lpstr>PowerPoint Presentation</vt:lpstr>
      <vt:lpstr>Place</vt:lpstr>
      <vt:lpstr>PROMOTIONS</vt:lpstr>
      <vt:lpstr>SEGMENTATION</vt:lpstr>
      <vt:lpstr>TARGETING </vt:lpstr>
      <vt:lpstr>POSITIONING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MD Pravez Alam</cp:lastModifiedBy>
  <cp:revision>2</cp:revision>
  <dcterms:created xsi:type="dcterms:W3CDTF">2016-08-30T18:52:26Z</dcterms:created>
  <dcterms:modified xsi:type="dcterms:W3CDTF">2025-05-11T07:10:29Z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TC034313749991</vt:lpwstr>
  </property>
</Properties>
</file>

<file path=docProps/thumbnail.jpeg>
</file>